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sldIdLst>
    <p:sldId id="256" r:id="rId2"/>
    <p:sldId id="374" r:id="rId3"/>
    <p:sldId id="257" r:id="rId4"/>
    <p:sldId id="264" r:id="rId5"/>
    <p:sldId id="377" r:id="rId6"/>
    <p:sldId id="258" r:id="rId7"/>
    <p:sldId id="259" r:id="rId8"/>
    <p:sldId id="376" r:id="rId9"/>
    <p:sldId id="262" r:id="rId10"/>
    <p:sldId id="261" r:id="rId11"/>
    <p:sldId id="272" r:id="rId12"/>
    <p:sldId id="263" r:id="rId13"/>
    <p:sldId id="375" r:id="rId14"/>
    <p:sldId id="369" r:id="rId15"/>
    <p:sldId id="378" r:id="rId16"/>
    <p:sldId id="373" r:id="rId17"/>
    <p:sldId id="273" r:id="rId18"/>
    <p:sldId id="371" r:id="rId19"/>
    <p:sldId id="265" r:id="rId2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7" d="100"/>
          <a:sy n="87" d="100"/>
        </p:scale>
        <p:origin x="51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E03A3FC8-D225-4290-A459-2FE9D3F5D3FE}" type="datetimeFigureOut">
              <a:rPr lang="en-GB" smtClean="0"/>
              <a:t>18/11/2021</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FE9B5F8-96C5-47D2-84FB-7953848FBB04}" type="slidenum">
              <a:rPr lang="en-GB" smtClean="0"/>
              <a:t>‹#›</a:t>
            </a:fld>
            <a:endParaRPr lang="en-GB"/>
          </a:p>
        </p:txBody>
      </p:sp>
    </p:spTree>
    <p:extLst>
      <p:ext uri="{BB962C8B-B14F-4D97-AF65-F5344CB8AC3E}">
        <p14:creationId xmlns:p14="http://schemas.microsoft.com/office/powerpoint/2010/main" val="201407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1157F-C52F-4A7A-9B42-DEE3C3AE4D03}" type="slidenum">
              <a:rPr lang="en-US" smtClean="0"/>
              <a:pPr/>
              <a:t>13</a:t>
            </a:fld>
            <a:endParaRPr lang="en-US"/>
          </a:p>
        </p:txBody>
      </p:sp>
    </p:spTree>
    <p:extLst>
      <p:ext uri="{BB962C8B-B14F-4D97-AF65-F5344CB8AC3E}">
        <p14:creationId xmlns:p14="http://schemas.microsoft.com/office/powerpoint/2010/main" val="258210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1157F-C52F-4A7A-9B42-DEE3C3AE4D03}"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F1157F-C52F-4A7A-9B42-DEE3C3AE4D03}" type="slidenum">
              <a:rPr lang="en-US" smtClean="0"/>
              <a:pPr/>
              <a:t>15</a:t>
            </a:fld>
            <a:endParaRPr lang="en-US"/>
          </a:p>
        </p:txBody>
      </p:sp>
    </p:spTree>
    <p:extLst>
      <p:ext uri="{BB962C8B-B14F-4D97-AF65-F5344CB8AC3E}">
        <p14:creationId xmlns:p14="http://schemas.microsoft.com/office/powerpoint/2010/main" val="170439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23306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3721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9028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20108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6408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85347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19987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5616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08608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58510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11/18/2021</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88020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11/18/2021</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9459291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089ED-29ED-4A6C-8A9B-F619BB9ACA01}"/>
              </a:ext>
            </a:extLst>
          </p:cNvPr>
          <p:cNvSpPr>
            <a:spLocks noGrp="1"/>
          </p:cNvSpPr>
          <p:nvPr>
            <p:ph type="ctrTitle"/>
          </p:nvPr>
        </p:nvSpPr>
        <p:spPr>
          <a:xfrm>
            <a:off x="838200" y="596644"/>
            <a:ext cx="10746213" cy="2455239"/>
          </a:xfrm>
        </p:spPr>
        <p:txBody>
          <a:bodyPr anchor="b">
            <a:normAutofit/>
          </a:bodyPr>
          <a:lstStyle/>
          <a:p>
            <a:pPr>
              <a:lnSpc>
                <a:spcPct val="90000"/>
              </a:lnSpc>
            </a:pPr>
            <a:r>
              <a:rPr lang="en-GB" sz="4600" b="1">
                <a:effectLst/>
                <a:latin typeface="Calibri" panose="020F0502020204030204" pitchFamily="34" charset="0"/>
                <a:ea typeface="Calibri" panose="020F0502020204030204" pitchFamily="34" charset="0"/>
                <a:cs typeface="Times New Roman" panose="02020603050405020304" pitchFamily="18" charset="0"/>
              </a:rPr>
              <a:t>Working together to support transitions of children and young people in and from care</a:t>
            </a:r>
            <a:br>
              <a:rPr lang="en-GB" sz="4600">
                <a:effectLst/>
                <a:latin typeface="Calibri" panose="020F0502020204030204" pitchFamily="34" charset="0"/>
                <a:ea typeface="Calibri" panose="020F0502020204030204" pitchFamily="34" charset="0"/>
                <a:cs typeface="Times New Roman" panose="02020603050405020304" pitchFamily="18" charset="0"/>
              </a:rPr>
            </a:br>
            <a:endParaRPr lang="en-GB" sz="4600"/>
          </a:p>
        </p:txBody>
      </p:sp>
      <p:sp>
        <p:nvSpPr>
          <p:cNvPr id="3" name="Subtitle 2">
            <a:extLst>
              <a:ext uri="{FF2B5EF4-FFF2-40B4-BE49-F238E27FC236}">
                <a16:creationId xmlns:a16="http://schemas.microsoft.com/office/drawing/2014/main" id="{BC5CEB50-867B-41BE-9D2E-C5449858D86A}"/>
              </a:ext>
            </a:extLst>
          </p:cNvPr>
          <p:cNvSpPr>
            <a:spLocks noGrp="1"/>
          </p:cNvSpPr>
          <p:nvPr>
            <p:ph type="subTitle" idx="1"/>
          </p:nvPr>
        </p:nvSpPr>
        <p:spPr>
          <a:xfrm>
            <a:off x="838201" y="3357318"/>
            <a:ext cx="4956882" cy="2862507"/>
          </a:xfrm>
        </p:spPr>
        <p:txBody>
          <a:bodyPr anchor="ctr">
            <a:normAutofit/>
          </a:bodyPr>
          <a:lstStyle/>
          <a:p>
            <a:r>
              <a:rPr lang="en-GB" b="1" dirty="0"/>
              <a:t>Anne Edwards</a:t>
            </a:r>
          </a:p>
          <a:p>
            <a:r>
              <a:rPr lang="en-GB" b="1" dirty="0"/>
              <a:t>Professor Emerita, University of Oxford Department of Education</a:t>
            </a:r>
          </a:p>
        </p:txBody>
      </p:sp>
      <p:pic>
        <p:nvPicPr>
          <p:cNvPr id="5" name="Picture 4" descr="A picture containing text, sky, outdoor, boat&#10;&#10;Description automatically generated">
            <a:extLst>
              <a:ext uri="{FF2B5EF4-FFF2-40B4-BE49-F238E27FC236}">
                <a16:creationId xmlns:a16="http://schemas.microsoft.com/office/drawing/2014/main" id="{E196CC2D-935F-4560-A098-5A417B56B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43682"/>
            <a:ext cx="5488414" cy="1289777"/>
          </a:xfrm>
          <a:prstGeom prst="rect">
            <a:avLst/>
          </a:prstGeom>
        </p:spPr>
      </p:pic>
    </p:spTree>
    <p:extLst>
      <p:ext uri="{BB962C8B-B14F-4D97-AF65-F5344CB8AC3E}">
        <p14:creationId xmlns:p14="http://schemas.microsoft.com/office/powerpoint/2010/main" val="396979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9F7AA-96B9-45ED-8526-89AA1DC93085}"/>
              </a:ext>
            </a:extLst>
          </p:cNvPr>
          <p:cNvSpPr>
            <a:spLocks noGrp="1"/>
          </p:cNvSpPr>
          <p:nvPr>
            <p:ph type="title"/>
          </p:nvPr>
        </p:nvSpPr>
        <p:spPr>
          <a:xfrm>
            <a:off x="838200" y="365125"/>
            <a:ext cx="10515600" cy="839421"/>
          </a:xfrm>
        </p:spPr>
        <p:txBody>
          <a:bodyPr>
            <a:normAutofit fontScale="90000"/>
          </a:bodyPr>
          <a:lstStyle/>
          <a:p>
            <a:r>
              <a:rPr lang="en-GB" dirty="0"/>
              <a:t>“It is not just about friendliness”</a:t>
            </a:r>
          </a:p>
        </p:txBody>
      </p:sp>
      <p:sp>
        <p:nvSpPr>
          <p:cNvPr id="5" name="Content Placeholder 4">
            <a:extLst>
              <a:ext uri="{FF2B5EF4-FFF2-40B4-BE49-F238E27FC236}">
                <a16:creationId xmlns:a16="http://schemas.microsoft.com/office/drawing/2014/main" id="{C9499F5B-D882-4CCA-9A1C-15C579F9BBB6}"/>
              </a:ext>
            </a:extLst>
          </p:cNvPr>
          <p:cNvSpPr>
            <a:spLocks noGrp="1"/>
          </p:cNvSpPr>
          <p:nvPr>
            <p:ph sz="half" idx="1"/>
          </p:nvPr>
        </p:nvSpPr>
        <p:spPr>
          <a:xfrm>
            <a:off x="838200" y="1283677"/>
            <a:ext cx="5181600" cy="5209197"/>
          </a:xfrm>
          <a:solidFill>
            <a:schemeClr val="bg2"/>
          </a:solidFill>
        </p:spPr>
        <p:txBody>
          <a:bodyPr>
            <a:normAutofit lnSpcReduction="10000"/>
          </a:bodyPr>
          <a:lstStyle/>
          <a:p>
            <a:pPr marL="0" indent="0">
              <a:buNone/>
            </a:pPr>
            <a:r>
              <a:rPr lang="en-GB" dirty="0"/>
              <a:t>Chambers et al. (2020) – elicited advice from foster care alumni - for children, foster carers and professionals involved in placements.</a:t>
            </a:r>
          </a:p>
          <a:p>
            <a:r>
              <a:rPr lang="en-GB" dirty="0"/>
              <a:t>Involve children and young people in placement decisions</a:t>
            </a:r>
          </a:p>
          <a:p>
            <a:r>
              <a:rPr lang="en-GB" dirty="0"/>
              <a:t>Children should “hang on in there”</a:t>
            </a:r>
          </a:p>
          <a:p>
            <a:r>
              <a:rPr lang="en-GB" dirty="0"/>
              <a:t>Children should not get too attached</a:t>
            </a:r>
          </a:p>
          <a:p>
            <a:r>
              <a:rPr lang="en-GB" dirty="0"/>
              <a:t>Give children time to orient towards what is expected</a:t>
            </a:r>
          </a:p>
          <a:p>
            <a:r>
              <a:rPr lang="en-GB" dirty="0"/>
              <a:t>Help them feel safe when expressing emotions</a:t>
            </a:r>
          </a:p>
          <a:p>
            <a:pPr marL="0" indent="0">
              <a:buNone/>
            </a:pPr>
            <a:r>
              <a:rPr lang="en-GB" dirty="0"/>
              <a:t>“It is about establishing a bond, a relational bond of trust with a child”</a:t>
            </a:r>
          </a:p>
          <a:p>
            <a:endParaRPr lang="en-GB" dirty="0"/>
          </a:p>
        </p:txBody>
      </p:sp>
      <p:sp>
        <p:nvSpPr>
          <p:cNvPr id="6" name="Content Placeholder 5">
            <a:extLst>
              <a:ext uri="{FF2B5EF4-FFF2-40B4-BE49-F238E27FC236}">
                <a16:creationId xmlns:a16="http://schemas.microsoft.com/office/drawing/2014/main" id="{B5E6BCE0-73E1-4844-8F79-B7A9C78065D2}"/>
              </a:ext>
            </a:extLst>
          </p:cNvPr>
          <p:cNvSpPr>
            <a:spLocks noGrp="1"/>
          </p:cNvSpPr>
          <p:nvPr>
            <p:ph sz="half" idx="2"/>
          </p:nvPr>
        </p:nvSpPr>
        <p:spPr>
          <a:xfrm>
            <a:off x="6172200" y="1283677"/>
            <a:ext cx="5181600" cy="5209197"/>
          </a:xfrm>
          <a:solidFill>
            <a:schemeClr val="accent2">
              <a:lumMod val="40000"/>
              <a:lumOff val="60000"/>
            </a:schemeClr>
          </a:solidFill>
        </p:spPr>
        <p:txBody>
          <a:bodyPr>
            <a:normAutofit lnSpcReduction="10000"/>
          </a:bodyPr>
          <a:lstStyle/>
          <a:p>
            <a:pPr marL="0" indent="0">
              <a:buNone/>
            </a:pPr>
            <a:r>
              <a:rPr lang="en-GB" sz="2800" b="1" dirty="0"/>
              <a:t>Key issues</a:t>
            </a:r>
          </a:p>
          <a:p>
            <a:r>
              <a:rPr lang="en-GB" sz="2800" dirty="0"/>
              <a:t>The agency of the child</a:t>
            </a:r>
          </a:p>
          <a:p>
            <a:r>
              <a:rPr lang="en-GB" sz="2800" dirty="0"/>
              <a:t>The emotional aspects of transitions into new placements (trauma and loss)</a:t>
            </a:r>
          </a:p>
          <a:p>
            <a:r>
              <a:rPr lang="en-GB" sz="2800" dirty="0"/>
              <a:t>The dimensions of care: distance and love</a:t>
            </a:r>
          </a:p>
          <a:p>
            <a:r>
              <a:rPr lang="en-GB" sz="2800" dirty="0"/>
              <a:t>A relational bond of trust (is key to developmental coupling)</a:t>
            </a:r>
          </a:p>
        </p:txBody>
      </p:sp>
    </p:spTree>
    <p:extLst>
      <p:ext uri="{BB962C8B-B14F-4D97-AF65-F5344CB8AC3E}">
        <p14:creationId xmlns:p14="http://schemas.microsoft.com/office/powerpoint/2010/main" val="125614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DC361BA-BC6B-47C0-8B0E-B278D8E0AACC}"/>
              </a:ext>
            </a:extLst>
          </p:cNvPr>
          <p:cNvSpPr>
            <a:spLocks noGrp="1"/>
          </p:cNvSpPr>
          <p:nvPr>
            <p:ph type="title"/>
          </p:nvPr>
        </p:nvSpPr>
        <p:spPr>
          <a:xfrm>
            <a:off x="369277" y="1179094"/>
            <a:ext cx="6705291" cy="4457077"/>
          </a:xfrm>
          <a:solidFill>
            <a:schemeClr val="accent2">
              <a:lumMod val="50000"/>
            </a:schemeClr>
          </a:solidFill>
        </p:spPr>
        <p:txBody>
          <a:bodyPr vert="horz" lIns="91440" tIns="45720" rIns="91440" bIns="45720" rtlCol="0" anchor="b">
            <a:normAutofit/>
          </a:bodyPr>
          <a:lstStyle/>
          <a:p>
            <a:pPr algn="r"/>
            <a:r>
              <a:rPr lang="en-US" sz="2300" dirty="0">
                <a:solidFill>
                  <a:srgbClr val="FFFFFF"/>
                </a:solidFill>
              </a:rPr>
              <a:t>Charles Taylor (1977)</a:t>
            </a:r>
            <a:br>
              <a:rPr lang="en-US" sz="2300" dirty="0">
                <a:solidFill>
                  <a:srgbClr val="FFFFFF"/>
                </a:solidFill>
              </a:rPr>
            </a:br>
            <a:br>
              <a:rPr lang="en-US" sz="2300" dirty="0">
                <a:solidFill>
                  <a:srgbClr val="FFFFFF"/>
                </a:solidFill>
              </a:rPr>
            </a:br>
            <a:br>
              <a:rPr lang="en-US" sz="2300" dirty="0">
                <a:solidFill>
                  <a:srgbClr val="FFFFFF"/>
                </a:solidFill>
              </a:rPr>
            </a:br>
            <a:r>
              <a:rPr lang="en-US" sz="2300" dirty="0">
                <a:solidFill>
                  <a:srgbClr val="FFFFFF"/>
                </a:solidFill>
              </a:rPr>
              <a:t>We are agentic to the extent that we not only set our goals, but also to the extent that we can evaluate whether we have reached them.</a:t>
            </a:r>
            <a:br>
              <a:rPr lang="en-US" sz="2300" dirty="0">
                <a:solidFill>
                  <a:srgbClr val="FFFFFF"/>
                </a:solidFill>
              </a:rPr>
            </a:br>
            <a:br>
              <a:rPr lang="en-US" sz="2300" dirty="0">
                <a:solidFill>
                  <a:srgbClr val="FFFFFF"/>
                </a:solidFill>
              </a:rPr>
            </a:br>
            <a:br>
              <a:rPr lang="en-US" sz="2300" dirty="0">
                <a:solidFill>
                  <a:srgbClr val="FFFFFF"/>
                </a:solidFill>
              </a:rPr>
            </a:br>
            <a:endParaRPr lang="en-US" sz="2300" dirty="0">
              <a:solidFill>
                <a:srgbClr val="FFFFFF"/>
              </a:solidFill>
            </a:endParaRPr>
          </a:p>
        </p:txBody>
      </p:sp>
      <p:pic>
        <p:nvPicPr>
          <p:cNvPr id="20" name="Picture 19" descr="A person smiling for the camera&#10;&#10;Description automatically generated">
            <a:extLst>
              <a:ext uri="{FF2B5EF4-FFF2-40B4-BE49-F238E27FC236}">
                <a16:creationId xmlns:a16="http://schemas.microsoft.com/office/drawing/2014/main" id="{D7EE81B9-A146-4869-9AC3-63C4AB89B336}"/>
              </a:ext>
            </a:extLst>
          </p:cNvPr>
          <p:cNvPicPr>
            <a:picLocks noChangeAspect="1"/>
          </p:cNvPicPr>
          <p:nvPr/>
        </p:nvPicPr>
        <p:blipFill rotWithShape="1">
          <a:blip r:embed="rId2">
            <a:extLst>
              <a:ext uri="{28A0092B-C50C-407E-A947-70E740481C1C}">
                <a14:useLocalDpi xmlns:a14="http://schemas.microsoft.com/office/drawing/2010/main" val="0"/>
              </a:ext>
            </a:extLst>
          </a:blip>
          <a:srcRect r="1606" b="2"/>
          <a:stretch/>
        </p:blipFill>
        <p:spPr>
          <a:xfrm>
            <a:off x="8330665" y="961697"/>
            <a:ext cx="3385170" cy="4674475"/>
          </a:xfrm>
          <a:prstGeom prst="rect">
            <a:avLst/>
          </a:prstGeom>
        </p:spPr>
      </p:pic>
    </p:spTree>
    <p:extLst>
      <p:ext uri="{BB962C8B-B14F-4D97-AF65-F5344CB8AC3E}">
        <p14:creationId xmlns:p14="http://schemas.microsoft.com/office/powerpoint/2010/main" val="195108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9890-F1DB-4785-8659-42F61F661AF6}"/>
              </a:ext>
            </a:extLst>
          </p:cNvPr>
          <p:cNvSpPr>
            <a:spLocks noGrp="1"/>
          </p:cNvSpPr>
          <p:nvPr>
            <p:ph type="title"/>
          </p:nvPr>
        </p:nvSpPr>
        <p:spPr>
          <a:xfrm>
            <a:off x="839788" y="457200"/>
            <a:ext cx="4343400" cy="1459523"/>
          </a:xfrm>
        </p:spPr>
        <p:txBody>
          <a:bodyPr/>
          <a:lstStyle/>
          <a:p>
            <a:r>
              <a:rPr lang="en-GB" sz="3200" dirty="0"/>
              <a:t>Three concepts for building a relational bond of trust</a:t>
            </a:r>
          </a:p>
        </p:txBody>
      </p:sp>
      <p:sp>
        <p:nvSpPr>
          <p:cNvPr id="9" name="TextBox 8">
            <a:extLst>
              <a:ext uri="{FF2B5EF4-FFF2-40B4-BE49-F238E27FC236}">
                <a16:creationId xmlns:a16="http://schemas.microsoft.com/office/drawing/2014/main" id="{EE934CB6-CF2A-480D-8CDB-E1C5DD9AC390}"/>
              </a:ext>
            </a:extLst>
          </p:cNvPr>
          <p:cNvSpPr txBox="1"/>
          <p:nvPr/>
        </p:nvSpPr>
        <p:spPr>
          <a:xfrm>
            <a:off x="5029201" y="457200"/>
            <a:ext cx="6559061" cy="5632311"/>
          </a:xfrm>
          <a:prstGeom prst="rect">
            <a:avLst/>
          </a:prstGeom>
          <a:noFill/>
        </p:spPr>
        <p:txBody>
          <a:bodyPr wrap="square" rtlCol="0">
            <a:spAutoFit/>
          </a:bodyPr>
          <a:lstStyle/>
          <a:p>
            <a:r>
              <a:rPr lang="en-GB" sz="2400" dirty="0"/>
              <a:t>Unpacking ‘trust’ with the aim that the child’s agency can unfold as they learn</a:t>
            </a:r>
          </a:p>
          <a:p>
            <a:endParaRPr lang="en-GB" sz="2400" dirty="0"/>
          </a:p>
          <a:p>
            <a:r>
              <a:rPr lang="en-GB" sz="2400" dirty="0"/>
              <a:t>Concept 1: </a:t>
            </a:r>
            <a:r>
              <a:rPr lang="en-GB" sz="2400" b="1" dirty="0"/>
              <a:t>Relational Expertise </a:t>
            </a:r>
            <a:r>
              <a:rPr lang="en-GB" sz="2400" dirty="0"/>
              <a:t>– is the capacity to elicit the motive orientations of another and to be clear to them about what motivates you</a:t>
            </a:r>
          </a:p>
          <a:p>
            <a:endParaRPr lang="en-GB" sz="2400" dirty="0"/>
          </a:p>
          <a:p>
            <a:r>
              <a:rPr lang="en-GB" sz="2400" dirty="0"/>
              <a:t>Concept 2: </a:t>
            </a:r>
            <a:r>
              <a:rPr lang="en-GB" sz="2400" b="1" dirty="0"/>
              <a:t>Common Knowledge- </a:t>
            </a:r>
            <a:r>
              <a:rPr lang="en-GB" sz="2400" dirty="0"/>
              <a:t>consists of each others motive orientations – what matters to each person. Building common knowledge takes time</a:t>
            </a:r>
          </a:p>
          <a:p>
            <a:endParaRPr lang="en-GB" sz="2400" dirty="0"/>
          </a:p>
          <a:p>
            <a:r>
              <a:rPr lang="en-GB" sz="2400" dirty="0"/>
              <a:t>Common knowledge then mediates the joint  unfolding of concept 3 -</a:t>
            </a:r>
            <a:r>
              <a:rPr lang="en-GB" sz="2400" b="1" dirty="0"/>
              <a:t>Relational Agency</a:t>
            </a:r>
          </a:p>
        </p:txBody>
      </p:sp>
      <p:pic>
        <p:nvPicPr>
          <p:cNvPr id="13" name="Content Placeholder 12" descr="A picture containing chart&#10;&#10;Description automatically generated">
            <a:extLst>
              <a:ext uri="{FF2B5EF4-FFF2-40B4-BE49-F238E27FC236}">
                <a16:creationId xmlns:a16="http://schemas.microsoft.com/office/drawing/2014/main" id="{3E4D7179-D02A-42FD-949B-311C0DAE4D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346" y="2409825"/>
            <a:ext cx="3143679" cy="3990976"/>
          </a:xfrm>
        </p:spPr>
      </p:pic>
    </p:spTree>
    <p:extLst>
      <p:ext uri="{BB962C8B-B14F-4D97-AF65-F5344CB8AC3E}">
        <p14:creationId xmlns:p14="http://schemas.microsoft.com/office/powerpoint/2010/main" val="298641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719736" y="1556792"/>
            <a:ext cx="3672408" cy="14401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791744" y="3068960"/>
            <a:ext cx="3600400" cy="13681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179676" y="2888940"/>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3633" y="1196752"/>
            <a:ext cx="1581715" cy="369332"/>
          </a:xfrm>
          <a:prstGeom prst="rect">
            <a:avLst/>
          </a:prstGeom>
          <a:noFill/>
        </p:spPr>
        <p:txBody>
          <a:bodyPr wrap="none" rtlCol="0">
            <a:spAutoFit/>
          </a:bodyPr>
          <a:lstStyle/>
          <a:p>
            <a:r>
              <a:rPr lang="en-GB" dirty="0"/>
              <a:t>Foster parent</a:t>
            </a:r>
            <a:endParaRPr lang="en-US" dirty="0"/>
          </a:p>
        </p:txBody>
      </p:sp>
      <p:sp>
        <p:nvSpPr>
          <p:cNvPr id="21" name="TextBox 20"/>
          <p:cNvSpPr txBox="1"/>
          <p:nvPr/>
        </p:nvSpPr>
        <p:spPr>
          <a:xfrm>
            <a:off x="2783633" y="4509121"/>
            <a:ext cx="1832323" cy="923330"/>
          </a:xfrm>
          <a:prstGeom prst="rect">
            <a:avLst/>
          </a:prstGeom>
          <a:noFill/>
        </p:spPr>
        <p:txBody>
          <a:bodyPr wrap="square" rtlCol="0">
            <a:spAutoFit/>
          </a:bodyPr>
          <a:lstStyle/>
          <a:p>
            <a:r>
              <a:rPr lang="en-GB" dirty="0"/>
              <a:t>Young</a:t>
            </a:r>
          </a:p>
          <a:p>
            <a:r>
              <a:rPr lang="en-GB" dirty="0"/>
              <a:t>person</a:t>
            </a:r>
          </a:p>
          <a:p>
            <a:endParaRPr lang="en-US" dirty="0"/>
          </a:p>
        </p:txBody>
      </p:sp>
      <p:sp>
        <p:nvSpPr>
          <p:cNvPr id="22" name="TextBox 21"/>
          <p:cNvSpPr txBox="1"/>
          <p:nvPr/>
        </p:nvSpPr>
        <p:spPr>
          <a:xfrm>
            <a:off x="4799856" y="956922"/>
            <a:ext cx="1810366" cy="1200329"/>
          </a:xfrm>
          <a:prstGeom prst="rect">
            <a:avLst/>
          </a:prstGeom>
          <a:noFill/>
        </p:spPr>
        <p:txBody>
          <a:bodyPr wrap="square" rtlCol="0">
            <a:spAutoFit/>
          </a:bodyPr>
          <a:lstStyle/>
          <a:p>
            <a:r>
              <a:rPr lang="en-US" dirty="0"/>
              <a:t>Wanting to include the young person in family life</a:t>
            </a:r>
          </a:p>
        </p:txBody>
      </p:sp>
      <p:sp>
        <p:nvSpPr>
          <p:cNvPr id="23" name="TextBox 22"/>
          <p:cNvSpPr txBox="1"/>
          <p:nvPr/>
        </p:nvSpPr>
        <p:spPr>
          <a:xfrm>
            <a:off x="5015881" y="3861049"/>
            <a:ext cx="1915140" cy="646331"/>
          </a:xfrm>
          <a:prstGeom prst="rect">
            <a:avLst/>
          </a:prstGeom>
          <a:noFill/>
        </p:spPr>
        <p:txBody>
          <a:bodyPr wrap="none" rtlCol="0">
            <a:spAutoFit/>
          </a:bodyPr>
          <a:lstStyle/>
          <a:p>
            <a:r>
              <a:rPr lang="en-GB" dirty="0"/>
              <a:t>Food makes me </a:t>
            </a:r>
          </a:p>
          <a:p>
            <a:r>
              <a:rPr lang="en-GB" dirty="0"/>
              <a:t>nervous</a:t>
            </a:r>
          </a:p>
        </p:txBody>
      </p:sp>
      <p:sp>
        <p:nvSpPr>
          <p:cNvPr id="24" name="TextBox 23"/>
          <p:cNvSpPr txBox="1"/>
          <p:nvPr/>
        </p:nvSpPr>
        <p:spPr>
          <a:xfrm>
            <a:off x="1474845" y="2564905"/>
            <a:ext cx="2244894" cy="1200329"/>
          </a:xfrm>
          <a:prstGeom prst="rect">
            <a:avLst/>
          </a:prstGeom>
          <a:noFill/>
        </p:spPr>
        <p:txBody>
          <a:bodyPr wrap="square" rtlCol="0">
            <a:spAutoFit/>
          </a:bodyPr>
          <a:lstStyle/>
          <a:p>
            <a:r>
              <a:rPr lang="en-GB" dirty="0"/>
              <a:t>Common</a:t>
            </a:r>
          </a:p>
          <a:p>
            <a:r>
              <a:rPr lang="en-GB" dirty="0"/>
              <a:t> knowledge</a:t>
            </a:r>
          </a:p>
          <a:p>
            <a:r>
              <a:rPr lang="en-GB" dirty="0"/>
              <a:t>(knowledge of each other’s motives)</a:t>
            </a:r>
            <a:endParaRPr lang="en-US" dirty="0"/>
          </a:p>
        </p:txBody>
      </p:sp>
      <p:sp>
        <p:nvSpPr>
          <p:cNvPr id="4" name="TextBox 3">
            <a:extLst>
              <a:ext uri="{FF2B5EF4-FFF2-40B4-BE49-F238E27FC236}">
                <a16:creationId xmlns:a16="http://schemas.microsoft.com/office/drawing/2014/main" id="{8A0A2672-FC47-4CE6-9B2A-3D1352F78DFE}"/>
              </a:ext>
            </a:extLst>
          </p:cNvPr>
          <p:cNvSpPr txBox="1"/>
          <p:nvPr/>
        </p:nvSpPr>
        <p:spPr>
          <a:xfrm>
            <a:off x="8576171" y="4167554"/>
            <a:ext cx="2475760" cy="923330"/>
          </a:xfrm>
          <a:prstGeom prst="rect">
            <a:avLst/>
          </a:prstGeom>
          <a:noFill/>
        </p:spPr>
        <p:txBody>
          <a:bodyPr wrap="square" rtlCol="0">
            <a:spAutoFit/>
          </a:bodyPr>
          <a:lstStyle/>
          <a:p>
            <a:r>
              <a:rPr lang="en-GB" dirty="0"/>
              <a:t>Talking about the day</a:t>
            </a:r>
          </a:p>
          <a:p>
            <a:r>
              <a:rPr lang="en-GB" dirty="0"/>
              <a:t>over the evening meal</a:t>
            </a:r>
          </a:p>
        </p:txBody>
      </p:sp>
      <p:pic>
        <p:nvPicPr>
          <p:cNvPr id="1026" name="Picture 2" descr="See the source image">
            <a:extLst>
              <a:ext uri="{FF2B5EF4-FFF2-40B4-BE49-F238E27FC236}">
                <a16:creationId xmlns:a16="http://schemas.microsoft.com/office/drawing/2014/main" id="{033C5DFA-8B5E-41FA-BE20-B9A17CAD6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996" y="2171666"/>
            <a:ext cx="2730906" cy="182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7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719736" y="1556792"/>
            <a:ext cx="3672408" cy="14401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791744" y="3068960"/>
            <a:ext cx="3600400" cy="13681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179676" y="2888940"/>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3633" y="1196752"/>
            <a:ext cx="1581715" cy="369332"/>
          </a:xfrm>
          <a:prstGeom prst="rect">
            <a:avLst/>
          </a:prstGeom>
          <a:noFill/>
        </p:spPr>
        <p:txBody>
          <a:bodyPr wrap="none" rtlCol="0">
            <a:spAutoFit/>
          </a:bodyPr>
          <a:lstStyle/>
          <a:p>
            <a:r>
              <a:rPr lang="en-GB" dirty="0"/>
              <a:t>Foster parent</a:t>
            </a:r>
            <a:endParaRPr lang="en-US" dirty="0"/>
          </a:p>
        </p:txBody>
      </p:sp>
      <p:sp>
        <p:nvSpPr>
          <p:cNvPr id="21" name="TextBox 20"/>
          <p:cNvSpPr txBox="1"/>
          <p:nvPr/>
        </p:nvSpPr>
        <p:spPr>
          <a:xfrm>
            <a:off x="2783633" y="4509121"/>
            <a:ext cx="1832323" cy="923330"/>
          </a:xfrm>
          <a:prstGeom prst="rect">
            <a:avLst/>
          </a:prstGeom>
          <a:noFill/>
        </p:spPr>
        <p:txBody>
          <a:bodyPr wrap="square" rtlCol="0">
            <a:spAutoFit/>
          </a:bodyPr>
          <a:lstStyle/>
          <a:p>
            <a:r>
              <a:rPr lang="en-GB" dirty="0"/>
              <a:t>Young</a:t>
            </a:r>
          </a:p>
          <a:p>
            <a:r>
              <a:rPr lang="en-GB" dirty="0"/>
              <a:t>person</a:t>
            </a:r>
          </a:p>
          <a:p>
            <a:endParaRPr lang="en-US" dirty="0"/>
          </a:p>
        </p:txBody>
      </p:sp>
      <p:sp>
        <p:nvSpPr>
          <p:cNvPr id="22" name="TextBox 21"/>
          <p:cNvSpPr txBox="1"/>
          <p:nvPr/>
        </p:nvSpPr>
        <p:spPr>
          <a:xfrm>
            <a:off x="4799856" y="956922"/>
            <a:ext cx="1810366" cy="1200329"/>
          </a:xfrm>
          <a:prstGeom prst="rect">
            <a:avLst/>
          </a:prstGeom>
          <a:noFill/>
        </p:spPr>
        <p:txBody>
          <a:bodyPr wrap="square" rtlCol="0">
            <a:spAutoFit/>
          </a:bodyPr>
          <a:lstStyle/>
          <a:p>
            <a:r>
              <a:rPr lang="en-US" dirty="0"/>
              <a:t>Being firm but fair to create a safe environment</a:t>
            </a:r>
          </a:p>
        </p:txBody>
      </p:sp>
      <p:sp>
        <p:nvSpPr>
          <p:cNvPr id="23" name="TextBox 22"/>
          <p:cNvSpPr txBox="1"/>
          <p:nvPr/>
        </p:nvSpPr>
        <p:spPr>
          <a:xfrm>
            <a:off x="5015881" y="3861049"/>
            <a:ext cx="2445862" cy="646331"/>
          </a:xfrm>
          <a:prstGeom prst="rect">
            <a:avLst/>
          </a:prstGeom>
          <a:noFill/>
        </p:spPr>
        <p:txBody>
          <a:bodyPr wrap="none" rtlCol="0">
            <a:spAutoFit/>
          </a:bodyPr>
          <a:lstStyle/>
          <a:p>
            <a:r>
              <a:rPr lang="en-GB" dirty="0"/>
              <a:t>Not trusting adults</a:t>
            </a:r>
          </a:p>
          <a:p>
            <a:r>
              <a:rPr lang="en-GB" dirty="0"/>
              <a:t>Friends are important</a:t>
            </a:r>
          </a:p>
        </p:txBody>
      </p:sp>
      <p:sp>
        <p:nvSpPr>
          <p:cNvPr id="24" name="TextBox 23"/>
          <p:cNvSpPr txBox="1"/>
          <p:nvPr/>
        </p:nvSpPr>
        <p:spPr>
          <a:xfrm>
            <a:off x="1474845" y="2564905"/>
            <a:ext cx="2244894" cy="1200329"/>
          </a:xfrm>
          <a:prstGeom prst="rect">
            <a:avLst/>
          </a:prstGeom>
          <a:noFill/>
        </p:spPr>
        <p:txBody>
          <a:bodyPr wrap="square" rtlCol="0">
            <a:spAutoFit/>
          </a:bodyPr>
          <a:lstStyle/>
          <a:p>
            <a:r>
              <a:rPr lang="en-GB" dirty="0"/>
              <a:t>Common</a:t>
            </a:r>
          </a:p>
          <a:p>
            <a:r>
              <a:rPr lang="en-GB" dirty="0"/>
              <a:t> knowledge</a:t>
            </a:r>
          </a:p>
          <a:p>
            <a:r>
              <a:rPr lang="en-GB" dirty="0"/>
              <a:t>(knowledge of each other’s motives)</a:t>
            </a:r>
            <a:endParaRPr lang="en-US" dirty="0"/>
          </a:p>
        </p:txBody>
      </p:sp>
      <p:pic>
        <p:nvPicPr>
          <p:cNvPr id="3" name="Picture 2" descr="A picture containing person, building, outdoor&#10;&#10;Description automatically generated">
            <a:extLst>
              <a:ext uri="{FF2B5EF4-FFF2-40B4-BE49-F238E27FC236}">
                <a16:creationId xmlns:a16="http://schemas.microsoft.com/office/drawing/2014/main" id="{A6150B59-8981-4C13-82FC-164C01532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743" y="2345060"/>
            <a:ext cx="2743200" cy="1447800"/>
          </a:xfrm>
          <a:prstGeom prst="rect">
            <a:avLst/>
          </a:prstGeom>
        </p:spPr>
      </p:pic>
      <p:sp>
        <p:nvSpPr>
          <p:cNvPr id="4" name="TextBox 3">
            <a:extLst>
              <a:ext uri="{FF2B5EF4-FFF2-40B4-BE49-F238E27FC236}">
                <a16:creationId xmlns:a16="http://schemas.microsoft.com/office/drawing/2014/main" id="{8A0A2672-FC47-4CE6-9B2A-3D1352F78DFE}"/>
              </a:ext>
            </a:extLst>
          </p:cNvPr>
          <p:cNvSpPr txBox="1"/>
          <p:nvPr/>
        </p:nvSpPr>
        <p:spPr>
          <a:xfrm>
            <a:off x="8576171" y="4167554"/>
            <a:ext cx="2475760" cy="646331"/>
          </a:xfrm>
          <a:prstGeom prst="rect">
            <a:avLst/>
          </a:prstGeom>
          <a:noFill/>
        </p:spPr>
        <p:txBody>
          <a:bodyPr wrap="square" rtlCol="0">
            <a:spAutoFit/>
          </a:bodyPr>
          <a:lstStyle/>
          <a:p>
            <a:r>
              <a:rPr lang="en-GB" dirty="0"/>
              <a:t>Staying out late with</a:t>
            </a:r>
          </a:p>
          <a:p>
            <a:r>
              <a:rPr lang="en-GB" dirty="0"/>
              <a:t>friends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719736" y="1556792"/>
            <a:ext cx="3672408" cy="14401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3503936" y="3021348"/>
            <a:ext cx="3957807" cy="7899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928168" y="2293716"/>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83633" y="1196752"/>
            <a:ext cx="1581715" cy="369332"/>
          </a:xfrm>
          <a:prstGeom prst="rect">
            <a:avLst/>
          </a:prstGeom>
          <a:noFill/>
        </p:spPr>
        <p:txBody>
          <a:bodyPr wrap="none" rtlCol="0">
            <a:spAutoFit/>
          </a:bodyPr>
          <a:lstStyle/>
          <a:p>
            <a:r>
              <a:rPr lang="en-GB" dirty="0"/>
              <a:t>Foster parent</a:t>
            </a:r>
            <a:endParaRPr lang="en-US" dirty="0"/>
          </a:p>
        </p:txBody>
      </p:sp>
      <p:sp>
        <p:nvSpPr>
          <p:cNvPr id="24" name="TextBox 23"/>
          <p:cNvSpPr txBox="1"/>
          <p:nvPr/>
        </p:nvSpPr>
        <p:spPr>
          <a:xfrm>
            <a:off x="298942" y="2660720"/>
            <a:ext cx="1438643" cy="1754326"/>
          </a:xfrm>
          <a:prstGeom prst="rect">
            <a:avLst/>
          </a:prstGeom>
          <a:noFill/>
        </p:spPr>
        <p:txBody>
          <a:bodyPr wrap="square" rtlCol="0">
            <a:spAutoFit/>
          </a:bodyPr>
          <a:lstStyle/>
          <a:p>
            <a:r>
              <a:rPr lang="en-GB" dirty="0"/>
              <a:t>Common</a:t>
            </a:r>
          </a:p>
          <a:p>
            <a:r>
              <a:rPr lang="en-GB" dirty="0"/>
              <a:t>knowledge</a:t>
            </a:r>
          </a:p>
          <a:p>
            <a:r>
              <a:rPr lang="en-GB" dirty="0"/>
              <a:t>(knowledge of each other’s motives)</a:t>
            </a:r>
            <a:endParaRPr lang="en-US" dirty="0"/>
          </a:p>
        </p:txBody>
      </p:sp>
      <p:sp>
        <p:nvSpPr>
          <p:cNvPr id="4" name="TextBox 3">
            <a:extLst>
              <a:ext uri="{FF2B5EF4-FFF2-40B4-BE49-F238E27FC236}">
                <a16:creationId xmlns:a16="http://schemas.microsoft.com/office/drawing/2014/main" id="{8A0A2672-FC47-4CE6-9B2A-3D1352F78DFE}"/>
              </a:ext>
            </a:extLst>
          </p:cNvPr>
          <p:cNvSpPr txBox="1"/>
          <p:nvPr/>
        </p:nvSpPr>
        <p:spPr>
          <a:xfrm>
            <a:off x="8576171" y="4167554"/>
            <a:ext cx="2475760" cy="369332"/>
          </a:xfrm>
          <a:prstGeom prst="rect">
            <a:avLst/>
          </a:prstGeom>
          <a:noFill/>
        </p:spPr>
        <p:txBody>
          <a:bodyPr wrap="square" rtlCol="0">
            <a:spAutoFit/>
          </a:bodyPr>
          <a:lstStyle/>
          <a:p>
            <a:r>
              <a:rPr lang="en-GB" dirty="0"/>
              <a:t>Settling in school</a:t>
            </a:r>
          </a:p>
        </p:txBody>
      </p:sp>
      <p:cxnSp>
        <p:nvCxnSpPr>
          <p:cNvPr id="8" name="Straight Arrow Connector 7">
            <a:extLst>
              <a:ext uri="{FF2B5EF4-FFF2-40B4-BE49-F238E27FC236}">
                <a16:creationId xmlns:a16="http://schemas.microsoft.com/office/drawing/2014/main" id="{D22D3F19-B15E-4464-8C0A-EB00B7D3C7F1}"/>
              </a:ext>
            </a:extLst>
          </p:cNvPr>
          <p:cNvCxnSpPr>
            <a:cxnSpLocks/>
          </p:cNvCxnSpPr>
          <p:nvPr/>
        </p:nvCxnSpPr>
        <p:spPr>
          <a:xfrm flipH="1">
            <a:off x="3789485" y="3060847"/>
            <a:ext cx="3602659" cy="16518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C0F308-6A31-4690-9602-F7670DAD4522}"/>
              </a:ext>
            </a:extLst>
          </p:cNvPr>
          <p:cNvCxnSpPr/>
          <p:nvPr/>
        </p:nvCxnSpPr>
        <p:spPr>
          <a:xfrm>
            <a:off x="3540236" y="3429000"/>
            <a:ext cx="34254" cy="1125415"/>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descr="A group of people sitting at a table writing on paper&#10;&#10;Description automatically generated with low confidence">
            <a:extLst>
              <a:ext uri="{FF2B5EF4-FFF2-40B4-BE49-F238E27FC236}">
                <a16:creationId xmlns:a16="http://schemas.microsoft.com/office/drawing/2014/main" id="{9EBA72D7-F654-4021-83EE-463EB580A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848" y="1853271"/>
            <a:ext cx="2171700" cy="2105025"/>
          </a:xfrm>
          <a:prstGeom prst="rect">
            <a:avLst/>
          </a:prstGeom>
        </p:spPr>
      </p:pic>
      <p:sp>
        <p:nvSpPr>
          <p:cNvPr id="18" name="TextBox 17">
            <a:extLst>
              <a:ext uri="{FF2B5EF4-FFF2-40B4-BE49-F238E27FC236}">
                <a16:creationId xmlns:a16="http://schemas.microsoft.com/office/drawing/2014/main" id="{4CB40B06-80EE-4498-989C-C1BAC1C80704}"/>
              </a:ext>
            </a:extLst>
          </p:cNvPr>
          <p:cNvSpPr txBox="1"/>
          <p:nvPr/>
        </p:nvSpPr>
        <p:spPr>
          <a:xfrm>
            <a:off x="2520690" y="3060847"/>
            <a:ext cx="768252" cy="369332"/>
          </a:xfrm>
          <a:prstGeom prst="rect">
            <a:avLst/>
          </a:prstGeom>
          <a:noFill/>
        </p:spPr>
        <p:txBody>
          <a:bodyPr wrap="square" rtlCol="0">
            <a:spAutoFit/>
          </a:bodyPr>
          <a:lstStyle/>
          <a:p>
            <a:r>
              <a:rPr lang="en-GB" dirty="0"/>
              <a:t>Child</a:t>
            </a:r>
          </a:p>
        </p:txBody>
      </p:sp>
      <p:sp>
        <p:nvSpPr>
          <p:cNvPr id="25" name="TextBox 24">
            <a:extLst>
              <a:ext uri="{FF2B5EF4-FFF2-40B4-BE49-F238E27FC236}">
                <a16:creationId xmlns:a16="http://schemas.microsoft.com/office/drawing/2014/main" id="{5DC28886-5641-4BA6-A690-66F10F7C8525}"/>
              </a:ext>
            </a:extLst>
          </p:cNvPr>
          <p:cNvSpPr txBox="1"/>
          <p:nvPr/>
        </p:nvSpPr>
        <p:spPr>
          <a:xfrm>
            <a:off x="2892669" y="5076825"/>
            <a:ext cx="1160585" cy="369332"/>
          </a:xfrm>
          <a:prstGeom prst="rect">
            <a:avLst/>
          </a:prstGeom>
          <a:noFill/>
        </p:spPr>
        <p:txBody>
          <a:bodyPr wrap="square" rtlCol="0">
            <a:spAutoFit/>
          </a:bodyPr>
          <a:lstStyle/>
          <a:p>
            <a:r>
              <a:rPr lang="en-GB" dirty="0"/>
              <a:t>Teacher</a:t>
            </a:r>
          </a:p>
        </p:txBody>
      </p:sp>
      <p:sp>
        <p:nvSpPr>
          <p:cNvPr id="26" name="TextBox 25">
            <a:extLst>
              <a:ext uri="{FF2B5EF4-FFF2-40B4-BE49-F238E27FC236}">
                <a16:creationId xmlns:a16="http://schemas.microsoft.com/office/drawing/2014/main" id="{7E4D4531-3770-4B74-8DB4-0D1819F6D59A}"/>
              </a:ext>
            </a:extLst>
          </p:cNvPr>
          <p:cNvSpPr txBox="1"/>
          <p:nvPr/>
        </p:nvSpPr>
        <p:spPr>
          <a:xfrm>
            <a:off x="5275385" y="1301262"/>
            <a:ext cx="1715213" cy="646331"/>
          </a:xfrm>
          <a:prstGeom prst="rect">
            <a:avLst/>
          </a:prstGeom>
          <a:noFill/>
        </p:spPr>
        <p:txBody>
          <a:bodyPr wrap="none" rtlCol="0">
            <a:spAutoFit/>
          </a:bodyPr>
          <a:lstStyle/>
          <a:p>
            <a:r>
              <a:rPr lang="en-GB" dirty="0"/>
              <a:t>Work slowly to</a:t>
            </a:r>
          </a:p>
          <a:p>
            <a:r>
              <a:rPr lang="en-GB" dirty="0"/>
              <a:t>build trust</a:t>
            </a:r>
          </a:p>
        </p:txBody>
      </p:sp>
      <p:sp>
        <p:nvSpPr>
          <p:cNvPr id="27" name="TextBox 26">
            <a:extLst>
              <a:ext uri="{FF2B5EF4-FFF2-40B4-BE49-F238E27FC236}">
                <a16:creationId xmlns:a16="http://schemas.microsoft.com/office/drawing/2014/main" id="{C798597A-1BC1-4A58-A1CD-F17A2EDFBE3A}"/>
              </a:ext>
            </a:extLst>
          </p:cNvPr>
          <p:cNvSpPr txBox="1"/>
          <p:nvPr/>
        </p:nvSpPr>
        <p:spPr>
          <a:xfrm>
            <a:off x="4365348" y="2905784"/>
            <a:ext cx="1720856" cy="646331"/>
          </a:xfrm>
          <a:prstGeom prst="rect">
            <a:avLst/>
          </a:prstGeom>
          <a:noFill/>
        </p:spPr>
        <p:txBody>
          <a:bodyPr wrap="none" rtlCol="0">
            <a:spAutoFit/>
          </a:bodyPr>
          <a:lstStyle/>
          <a:p>
            <a:r>
              <a:rPr lang="en-GB" dirty="0"/>
              <a:t>Teachers don’t</a:t>
            </a:r>
          </a:p>
          <a:p>
            <a:r>
              <a:rPr lang="en-GB" dirty="0"/>
              <a:t>understand</a:t>
            </a:r>
          </a:p>
        </p:txBody>
      </p:sp>
      <p:sp>
        <p:nvSpPr>
          <p:cNvPr id="28" name="TextBox 27">
            <a:extLst>
              <a:ext uri="{FF2B5EF4-FFF2-40B4-BE49-F238E27FC236}">
                <a16:creationId xmlns:a16="http://schemas.microsoft.com/office/drawing/2014/main" id="{24E4754C-689A-4252-B5B5-D1004C2E8F72}"/>
              </a:ext>
            </a:extLst>
          </p:cNvPr>
          <p:cNvSpPr txBox="1"/>
          <p:nvPr/>
        </p:nvSpPr>
        <p:spPr>
          <a:xfrm>
            <a:off x="5117123" y="4167554"/>
            <a:ext cx="1873475" cy="646331"/>
          </a:xfrm>
          <a:prstGeom prst="rect">
            <a:avLst/>
          </a:prstGeom>
          <a:noFill/>
        </p:spPr>
        <p:txBody>
          <a:bodyPr wrap="square" rtlCol="0">
            <a:spAutoFit/>
          </a:bodyPr>
          <a:lstStyle/>
          <a:p>
            <a:r>
              <a:rPr lang="en-GB" dirty="0"/>
              <a:t>The exams are</a:t>
            </a:r>
          </a:p>
          <a:p>
            <a:r>
              <a:rPr lang="en-GB" dirty="0"/>
              <a:t>coming up</a:t>
            </a:r>
          </a:p>
        </p:txBody>
      </p:sp>
    </p:spTree>
    <p:extLst>
      <p:ext uri="{BB962C8B-B14F-4D97-AF65-F5344CB8AC3E}">
        <p14:creationId xmlns:p14="http://schemas.microsoft.com/office/powerpoint/2010/main" val="298115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B7BF-B14C-48EB-B32E-27E481F65A1F}"/>
              </a:ext>
            </a:extLst>
          </p:cNvPr>
          <p:cNvSpPr>
            <a:spLocks noGrp="1"/>
          </p:cNvSpPr>
          <p:nvPr>
            <p:ph type="title"/>
          </p:nvPr>
        </p:nvSpPr>
        <p:spPr>
          <a:xfrm>
            <a:off x="838201" y="596645"/>
            <a:ext cx="9712568" cy="1060706"/>
          </a:xfrm>
        </p:spPr>
        <p:txBody>
          <a:bodyPr vert="horz" lIns="91440" tIns="45720" rIns="91440" bIns="45720" rtlCol="0" anchor="b">
            <a:noAutofit/>
          </a:bodyPr>
          <a:lstStyle/>
          <a:p>
            <a:r>
              <a:rPr lang="en-US" sz="32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rPr>
              <a:t>Three Gardening Tools- growing </a:t>
            </a:r>
            <a:r>
              <a:rPr lang="en-US" sz="3200" dirty="0"/>
              <a:t>a relational bond of trust</a:t>
            </a:r>
            <a:endParaRPr lang="en-US" sz="32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endParaRPr>
          </a:p>
        </p:txBody>
      </p:sp>
      <p:sp>
        <p:nvSpPr>
          <p:cNvPr id="3" name="Content Placeholder 2">
            <a:extLst>
              <a:ext uri="{FF2B5EF4-FFF2-40B4-BE49-F238E27FC236}">
                <a16:creationId xmlns:a16="http://schemas.microsoft.com/office/drawing/2014/main" id="{9D0CDFCD-D7F1-484F-879F-18720D78E7FF}"/>
              </a:ext>
            </a:extLst>
          </p:cNvPr>
          <p:cNvSpPr>
            <a:spLocks noGrp="1"/>
          </p:cNvSpPr>
          <p:nvPr>
            <p:ph idx="1"/>
          </p:nvPr>
        </p:nvSpPr>
        <p:spPr>
          <a:xfrm>
            <a:off x="466725" y="1828800"/>
            <a:ext cx="6048375" cy="4432555"/>
          </a:xfrm>
        </p:spPr>
        <p:txBody>
          <a:bodyPr vert="horz" lIns="91440" tIns="45720" rIns="91440" bIns="45720" rtlCol="0" anchor="ctr">
            <a:normAutofit/>
          </a:bodyPr>
          <a:lstStyle/>
          <a:p>
            <a:pPr>
              <a:lnSpc>
                <a:spcPct val="100000"/>
              </a:lnSpc>
            </a:pPr>
            <a:endParaRPr lang="en-US" sz="2000" b="1" i="1" dirty="0"/>
          </a:p>
          <a:p>
            <a:pPr>
              <a:lnSpc>
                <a:spcPct val="100000"/>
              </a:lnSpc>
            </a:pPr>
            <a:r>
              <a:rPr lang="en-US" sz="2000" b="1" i="1" dirty="0"/>
              <a:t>Relational expertise: </a:t>
            </a:r>
            <a:r>
              <a:rPr lang="en-US" sz="2000" dirty="0"/>
              <a:t>involves </a:t>
            </a:r>
            <a:r>
              <a:rPr lang="en-US" sz="2000" dirty="0" err="1"/>
              <a:t>recognising</a:t>
            </a:r>
            <a:r>
              <a:rPr lang="en-US" sz="2000" dirty="0"/>
              <a:t> the standpoints and motive orientations of others. </a:t>
            </a:r>
          </a:p>
          <a:p>
            <a:pPr>
              <a:lnSpc>
                <a:spcPct val="100000"/>
              </a:lnSpc>
            </a:pPr>
            <a:endParaRPr lang="en-US" sz="2000" dirty="0"/>
          </a:p>
          <a:p>
            <a:pPr>
              <a:lnSpc>
                <a:spcPct val="100000"/>
              </a:lnSpc>
            </a:pPr>
            <a:r>
              <a:rPr lang="en-US" sz="2000" b="1" i="1" dirty="0"/>
              <a:t>Common knowledge </a:t>
            </a:r>
            <a:r>
              <a:rPr lang="en-US" sz="2000" dirty="0"/>
              <a:t>consists of what matters to each person (their motive orientations). It becomes a resource to be used when working relationally. It can mediate transitions.</a:t>
            </a:r>
          </a:p>
          <a:p>
            <a:pPr>
              <a:lnSpc>
                <a:spcPct val="100000"/>
              </a:lnSpc>
            </a:pPr>
            <a:endParaRPr lang="en-US" sz="2000" dirty="0"/>
          </a:p>
          <a:p>
            <a:pPr>
              <a:lnSpc>
                <a:spcPct val="100000"/>
              </a:lnSpc>
            </a:pPr>
            <a:r>
              <a:rPr lang="en-US" sz="2000" b="1" i="1" dirty="0"/>
              <a:t>Relational agency can </a:t>
            </a:r>
            <a:r>
              <a:rPr lang="en-US" sz="2000" dirty="0"/>
              <a:t>help sustain and grow the agency of a child or young person.</a:t>
            </a:r>
          </a:p>
          <a:p>
            <a:pPr>
              <a:lnSpc>
                <a:spcPct val="100000"/>
              </a:lnSpc>
            </a:pPr>
            <a:endParaRPr lang="en-US" sz="1100" dirty="0"/>
          </a:p>
        </p:txBody>
      </p:sp>
      <p:pic>
        <p:nvPicPr>
          <p:cNvPr id="1026" name="Picture 2" descr="Yellow Cluster Petaled Flowers">
            <a:extLst>
              <a:ext uri="{FF2B5EF4-FFF2-40B4-BE49-F238E27FC236}">
                <a16:creationId xmlns:a16="http://schemas.microsoft.com/office/drawing/2014/main" id="{8A71207F-35D0-4B3E-AB00-4A086A33E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762"/>
          <a:stretch/>
        </p:blipFill>
        <p:spPr bwMode="auto">
          <a:xfrm>
            <a:off x="6886574" y="3044023"/>
            <a:ext cx="4693321"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2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D87F-DC95-42A4-951B-C229BDEE4A2C}"/>
              </a:ext>
            </a:extLst>
          </p:cNvPr>
          <p:cNvSpPr>
            <a:spLocks noGrp="1"/>
          </p:cNvSpPr>
          <p:nvPr>
            <p:ph type="title"/>
          </p:nvPr>
        </p:nvSpPr>
        <p:spPr>
          <a:xfrm>
            <a:off x="839788" y="457200"/>
            <a:ext cx="4343400" cy="1494692"/>
          </a:xfrm>
        </p:spPr>
        <p:txBody>
          <a:bodyPr/>
          <a:lstStyle/>
          <a:p>
            <a:r>
              <a:rPr lang="en-GB" sz="3600" dirty="0"/>
              <a:t>Why is relational agency important?</a:t>
            </a:r>
          </a:p>
        </p:txBody>
      </p:sp>
      <p:pic>
        <p:nvPicPr>
          <p:cNvPr id="6" name="Content Placeholder 5" descr="Logo&#10;&#10;Description automatically generated">
            <a:extLst>
              <a:ext uri="{FF2B5EF4-FFF2-40B4-BE49-F238E27FC236}">
                <a16:creationId xmlns:a16="http://schemas.microsoft.com/office/drawing/2014/main" id="{176D033C-6F77-4074-887B-9B6D14A66A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3028951"/>
            <a:ext cx="3581400" cy="2686050"/>
          </a:xfrm>
        </p:spPr>
      </p:pic>
      <p:sp>
        <p:nvSpPr>
          <p:cNvPr id="4" name="Text Placeholder 3">
            <a:extLst>
              <a:ext uri="{FF2B5EF4-FFF2-40B4-BE49-F238E27FC236}">
                <a16:creationId xmlns:a16="http://schemas.microsoft.com/office/drawing/2014/main" id="{BF944036-720B-4237-9418-2736575A6BEC}"/>
              </a:ext>
            </a:extLst>
          </p:cNvPr>
          <p:cNvSpPr>
            <a:spLocks noGrp="1"/>
          </p:cNvSpPr>
          <p:nvPr>
            <p:ph type="body" sz="half" idx="2"/>
          </p:nvPr>
        </p:nvSpPr>
        <p:spPr>
          <a:xfrm>
            <a:off x="839788" y="2655277"/>
            <a:ext cx="3808412" cy="2857500"/>
          </a:xfrm>
        </p:spPr>
        <p:txBody>
          <a:bodyPr/>
          <a:lstStyle/>
          <a:p>
            <a:endParaRPr lang="en-GB" dirty="0"/>
          </a:p>
        </p:txBody>
      </p:sp>
      <p:sp>
        <p:nvSpPr>
          <p:cNvPr id="7" name="TextBox 6">
            <a:extLst>
              <a:ext uri="{FF2B5EF4-FFF2-40B4-BE49-F238E27FC236}">
                <a16:creationId xmlns:a16="http://schemas.microsoft.com/office/drawing/2014/main" id="{AD4E7837-AE1D-40EA-A2B4-26ED190EDD90}"/>
              </a:ext>
            </a:extLst>
          </p:cNvPr>
          <p:cNvSpPr txBox="1"/>
          <p:nvPr/>
        </p:nvSpPr>
        <p:spPr>
          <a:xfrm>
            <a:off x="5706209" y="2391508"/>
            <a:ext cx="5961184" cy="3970318"/>
          </a:xfrm>
          <a:prstGeom prst="rect">
            <a:avLst/>
          </a:prstGeom>
          <a:solidFill>
            <a:schemeClr val="tx2">
              <a:lumMod val="10000"/>
              <a:lumOff val="90000"/>
            </a:schemeClr>
          </a:solidFill>
        </p:spPr>
        <p:txBody>
          <a:bodyPr wrap="square" rtlCol="0">
            <a:spAutoFit/>
          </a:bodyPr>
          <a:lstStyle/>
          <a:p>
            <a:r>
              <a:rPr lang="en-GB" dirty="0"/>
              <a:t>It is evidence of a “relational bond of trust”</a:t>
            </a:r>
          </a:p>
          <a:p>
            <a:endParaRPr lang="en-GB" dirty="0"/>
          </a:p>
          <a:p>
            <a:endParaRPr lang="en-GB" dirty="0"/>
          </a:p>
          <a:p>
            <a:r>
              <a:rPr lang="en-GB" dirty="0"/>
              <a:t>It gradually supports the development of agency and </a:t>
            </a:r>
          </a:p>
          <a:p>
            <a:r>
              <a:rPr lang="en-GB" dirty="0"/>
              <a:t>responsibility</a:t>
            </a:r>
          </a:p>
          <a:p>
            <a:endParaRPr lang="en-GB" dirty="0"/>
          </a:p>
          <a:p>
            <a:r>
              <a:rPr lang="en-GB" dirty="0"/>
              <a:t>It is based in efforts at mutual understanding where </a:t>
            </a:r>
          </a:p>
          <a:p>
            <a:r>
              <a:rPr lang="en-GB" dirty="0"/>
              <a:t>the child or young person and their motive orientations (and histories) are taken seriously</a:t>
            </a:r>
          </a:p>
          <a:p>
            <a:endParaRPr lang="en-GB" dirty="0"/>
          </a:p>
          <a:p>
            <a:r>
              <a:rPr lang="en-GB" dirty="0"/>
              <a:t>Over time the adult’s role reduces – avoids dependency</a:t>
            </a:r>
          </a:p>
          <a:p>
            <a:endParaRPr lang="en-GB" dirty="0"/>
          </a:p>
          <a:p>
            <a:endParaRPr lang="en-GB" dirty="0"/>
          </a:p>
        </p:txBody>
      </p:sp>
    </p:spTree>
    <p:extLst>
      <p:ext uri="{BB962C8B-B14F-4D97-AF65-F5344CB8AC3E}">
        <p14:creationId xmlns:p14="http://schemas.microsoft.com/office/powerpoint/2010/main" val="330145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457202"/>
            <a:ext cx="2769577" cy="976489"/>
          </a:xfrm>
        </p:spPr>
        <p:txBody>
          <a:bodyPr>
            <a:normAutofit/>
          </a:bodyPr>
          <a:lstStyle/>
          <a:p>
            <a:r>
              <a:rPr lang="en-GB" sz="3200" b="1" dirty="0">
                <a:solidFill>
                  <a:schemeClr val="accent2">
                    <a:lumMod val="60000"/>
                    <a:lumOff val="40000"/>
                  </a:schemeClr>
                </a:solidFill>
              </a:rPr>
              <a:t>Reflection</a:t>
            </a:r>
            <a:endParaRPr lang="en-US" sz="3200" b="1" dirty="0">
              <a:solidFill>
                <a:schemeClr val="accent2">
                  <a:lumMod val="60000"/>
                  <a:lumOff val="40000"/>
                </a:schemeClr>
              </a:solidFill>
            </a:endParaRPr>
          </a:p>
        </p:txBody>
      </p:sp>
      <p:pic>
        <p:nvPicPr>
          <p:cNvPr id="10" name="Content Placeholder 9" descr="vygotsky.jpg"/>
          <p:cNvPicPr>
            <a:picLocks noGrp="1" noChangeAspect="1"/>
          </p:cNvPicPr>
          <p:nvPr>
            <p:ph idx="1"/>
          </p:nvPr>
        </p:nvPicPr>
        <p:blipFill>
          <a:blip r:embed="rId2" cstate="print"/>
          <a:stretch>
            <a:fillRect/>
          </a:stretch>
        </p:blipFill>
        <p:spPr>
          <a:xfrm>
            <a:off x="2351585" y="2702806"/>
            <a:ext cx="1872207" cy="2456224"/>
          </a:xfrm>
        </p:spPr>
      </p:pic>
      <p:sp>
        <p:nvSpPr>
          <p:cNvPr id="9" name="Text Placeholder 8"/>
          <p:cNvSpPr>
            <a:spLocks noGrp="1"/>
          </p:cNvSpPr>
          <p:nvPr>
            <p:ph type="body" sz="half" idx="2"/>
          </p:nvPr>
        </p:nvSpPr>
        <p:spPr>
          <a:xfrm>
            <a:off x="3503712" y="-963488"/>
            <a:ext cx="2655226" cy="7056784"/>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endParaRPr lang="en-US" b="1" dirty="0"/>
          </a:p>
        </p:txBody>
      </p:sp>
      <p:sp>
        <p:nvSpPr>
          <p:cNvPr id="11" name="TextBox 10"/>
          <p:cNvSpPr txBox="1"/>
          <p:nvPr/>
        </p:nvSpPr>
        <p:spPr>
          <a:xfrm>
            <a:off x="4871864" y="1052736"/>
            <a:ext cx="5328592" cy="5539978"/>
          </a:xfrm>
          <a:prstGeom prst="rect">
            <a:avLst/>
          </a:prstGeom>
          <a:solidFill>
            <a:schemeClr val="accent1">
              <a:lumMod val="20000"/>
              <a:lumOff val="80000"/>
            </a:schemeClr>
          </a:solidFill>
        </p:spPr>
        <p:txBody>
          <a:bodyPr wrap="square" rtlCol="0">
            <a:spAutoFit/>
          </a:bodyPr>
          <a:lstStyle/>
          <a:p>
            <a:r>
              <a:rPr lang="en-GB" sz="2400" dirty="0"/>
              <a:t>‘ The emotional experience (</a:t>
            </a:r>
            <a:r>
              <a:rPr lang="en-GB" sz="2400" dirty="0" err="1"/>
              <a:t>perezhivanie</a:t>
            </a:r>
            <a:r>
              <a:rPr lang="en-GB" sz="2400" dirty="0"/>
              <a:t>) arising from any situation or from any aspect of his environment, determines what kind of influence this situation or this environment will have on the child. Therefore it is not any of the factors themselves […] which determines how they will influence the future course of his development, but the same factors </a:t>
            </a:r>
            <a:r>
              <a:rPr lang="en-GB" sz="2400" b="1" dirty="0"/>
              <a:t>refracted through the prism of the child’s emotional experience</a:t>
            </a:r>
            <a:r>
              <a:rPr lang="en-GB" sz="2400" dirty="0"/>
              <a:t>’ </a:t>
            </a:r>
          </a:p>
          <a:p>
            <a:endParaRPr lang="en-GB" sz="2400" dirty="0"/>
          </a:p>
          <a:p>
            <a:r>
              <a:rPr lang="en-GB" dirty="0"/>
              <a:t>Vygotsky (1994, p. 339)</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8" y="457201"/>
            <a:ext cx="4009292" cy="1679330"/>
          </a:xfrm>
        </p:spPr>
        <p:txBody>
          <a:bodyPr>
            <a:normAutofit fontScale="90000"/>
          </a:bodyPr>
          <a:lstStyle/>
          <a:p>
            <a:br>
              <a:rPr lang="en-GB" sz="2200" b="1" dirty="0">
                <a:solidFill>
                  <a:schemeClr val="tx2"/>
                </a:solidFill>
              </a:rPr>
            </a:br>
            <a:br>
              <a:rPr lang="en-GB" sz="2200" b="1" dirty="0">
                <a:solidFill>
                  <a:schemeClr val="tx2"/>
                </a:solidFill>
              </a:rPr>
            </a:br>
            <a:br>
              <a:rPr lang="en-GB" sz="2200" b="1" dirty="0">
                <a:solidFill>
                  <a:schemeClr val="tx2"/>
                </a:solidFill>
              </a:rPr>
            </a:br>
            <a:br>
              <a:rPr lang="en-GB" dirty="0"/>
            </a:br>
            <a:endParaRPr lang="en-US" dirty="0"/>
          </a:p>
        </p:txBody>
      </p:sp>
      <p:pic>
        <p:nvPicPr>
          <p:cNvPr id="5" name="Content Placeholder 4" descr="transitions.jpg"/>
          <p:cNvPicPr>
            <a:picLocks noGrp="1" noChangeAspect="1"/>
          </p:cNvPicPr>
          <p:nvPr>
            <p:ph idx="1"/>
          </p:nvPr>
        </p:nvPicPr>
        <p:blipFill>
          <a:blip r:embed="rId2" cstate="print"/>
          <a:stretch>
            <a:fillRect/>
          </a:stretch>
        </p:blipFill>
        <p:spPr>
          <a:xfrm>
            <a:off x="1011115" y="2013438"/>
            <a:ext cx="2787161" cy="4204134"/>
          </a:xfrm>
        </p:spPr>
      </p:pic>
      <p:sp>
        <p:nvSpPr>
          <p:cNvPr id="6" name="TextBox 5"/>
          <p:cNvSpPr txBox="1"/>
          <p:nvPr/>
        </p:nvSpPr>
        <p:spPr>
          <a:xfrm>
            <a:off x="4554412" y="360485"/>
            <a:ext cx="7455879" cy="6370975"/>
          </a:xfrm>
          <a:prstGeom prst="rect">
            <a:avLst/>
          </a:prstGeom>
          <a:solidFill>
            <a:schemeClr val="accent1">
              <a:lumMod val="20000"/>
              <a:lumOff val="80000"/>
            </a:schemeClr>
          </a:solidFill>
        </p:spPr>
        <p:txBody>
          <a:bodyPr wrap="square" rtlCol="0">
            <a:spAutoFit/>
          </a:bodyPr>
          <a:lstStyle/>
          <a:p>
            <a:endParaRPr lang="en-GB" sz="2400" b="1" dirty="0">
              <a:solidFill>
                <a:schemeClr val="tx2"/>
              </a:solidFill>
            </a:endParaRPr>
          </a:p>
          <a:p>
            <a:pPr marL="342900" indent="-342900">
              <a:buFont typeface="Arial" panose="020B0604020202020204" pitchFamily="34" charset="0"/>
              <a:buChar char="•"/>
            </a:pPr>
            <a:r>
              <a:rPr lang="en-GB" sz="2400" dirty="0">
                <a:solidFill>
                  <a:schemeClr val="tx2"/>
                </a:solidFill>
              </a:rPr>
              <a:t>Relational expertise, building common knowledge and unfolding relational agency can be learnt by foster carers and practitioners</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What are the child’s motive orientations – why are they orienting in this way?</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How do you learn about the origins of their current motive orientations?</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What are they interpreting as the demands in the setting?</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To what extent is relational agency enabling the child?</a:t>
            </a:r>
          </a:p>
          <a:p>
            <a:pPr marL="342900" indent="-342900">
              <a:buFont typeface="Arial" panose="020B0604020202020204" pitchFamily="34" charset="0"/>
              <a:buChar char="•"/>
            </a:pPr>
            <a:endParaRPr lang="en-GB" sz="2400" dirty="0">
              <a:solidFill>
                <a:schemeClr val="tx2"/>
              </a:solidFill>
            </a:endParaRPr>
          </a:p>
        </p:txBody>
      </p:sp>
      <p:sp>
        <p:nvSpPr>
          <p:cNvPr id="7" name="TextBox 6">
            <a:extLst>
              <a:ext uri="{FF2B5EF4-FFF2-40B4-BE49-F238E27FC236}">
                <a16:creationId xmlns:a16="http://schemas.microsoft.com/office/drawing/2014/main" id="{16820F01-093C-4126-B1BD-61F7C3C91ADD}"/>
              </a:ext>
            </a:extLst>
          </p:cNvPr>
          <p:cNvSpPr txBox="1"/>
          <p:nvPr/>
        </p:nvSpPr>
        <p:spPr>
          <a:xfrm>
            <a:off x="254978" y="260650"/>
            <a:ext cx="3472959" cy="1384995"/>
          </a:xfrm>
          <a:prstGeom prst="rect">
            <a:avLst/>
          </a:prstGeom>
          <a:noFill/>
        </p:spPr>
        <p:txBody>
          <a:bodyPr wrap="square" rtlCol="0">
            <a:spAutoFit/>
          </a:bodyPr>
          <a:lstStyle/>
          <a:p>
            <a:r>
              <a:rPr lang="en-GB" sz="2800" b="1" dirty="0">
                <a:solidFill>
                  <a:schemeClr val="accent1">
                    <a:lumMod val="75000"/>
                  </a:schemeClr>
                </a:solidFill>
              </a:rPr>
              <a:t>Implications for carers and practitioners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0F56-3CA7-456E-8727-B8527D12145F}"/>
              </a:ext>
            </a:extLst>
          </p:cNvPr>
          <p:cNvSpPr>
            <a:spLocks noGrp="1"/>
          </p:cNvSpPr>
          <p:nvPr>
            <p:ph type="title"/>
          </p:nvPr>
        </p:nvSpPr>
        <p:spPr>
          <a:xfrm>
            <a:off x="839788" y="457200"/>
            <a:ext cx="3573949" cy="1362808"/>
          </a:xfrm>
        </p:spPr>
        <p:txBody>
          <a:bodyPr/>
          <a:lstStyle/>
          <a:p>
            <a:r>
              <a:rPr lang="en-GB" sz="3200" dirty="0"/>
              <a:t>The Rees Centre</a:t>
            </a:r>
            <a:br>
              <a:rPr lang="en-GB" sz="3200" dirty="0"/>
            </a:br>
            <a:endParaRPr lang="en-GB" sz="3200" dirty="0"/>
          </a:p>
        </p:txBody>
      </p:sp>
      <p:sp>
        <p:nvSpPr>
          <p:cNvPr id="3" name="Content Placeholder 2">
            <a:extLst>
              <a:ext uri="{FF2B5EF4-FFF2-40B4-BE49-F238E27FC236}">
                <a16:creationId xmlns:a16="http://schemas.microsoft.com/office/drawing/2014/main" id="{6B410D05-18EE-42B6-8001-F44B4DF3EA31}"/>
              </a:ext>
            </a:extLst>
          </p:cNvPr>
          <p:cNvSpPr>
            <a:spLocks noGrp="1"/>
          </p:cNvSpPr>
          <p:nvPr>
            <p:ph idx="1"/>
          </p:nvPr>
        </p:nvSpPr>
        <p:spPr/>
        <p:txBody>
          <a:bodyPr/>
          <a:lstStyle/>
          <a:p>
            <a:endParaRPr lang="pt-BR" dirty="0"/>
          </a:p>
          <a:p>
            <a:pPr marL="0" indent="0">
              <a:buNone/>
            </a:pPr>
            <a:endParaRPr lang="pt-BR" dirty="0"/>
          </a:p>
        </p:txBody>
      </p:sp>
      <p:sp>
        <p:nvSpPr>
          <p:cNvPr id="4" name="Text Placeholder 3">
            <a:extLst>
              <a:ext uri="{FF2B5EF4-FFF2-40B4-BE49-F238E27FC236}">
                <a16:creationId xmlns:a16="http://schemas.microsoft.com/office/drawing/2014/main" id="{95FF241B-7484-41A5-A7C2-FDC4883A7C4C}"/>
              </a:ext>
            </a:extLst>
          </p:cNvPr>
          <p:cNvSpPr>
            <a:spLocks noGrp="1"/>
          </p:cNvSpPr>
          <p:nvPr>
            <p:ph type="body" sz="half" idx="2"/>
          </p:nvPr>
        </p:nvSpPr>
        <p:spPr>
          <a:xfrm>
            <a:off x="1714499" y="2672862"/>
            <a:ext cx="4541350" cy="4066564"/>
          </a:xfrm>
        </p:spPr>
        <p:txBody>
          <a:bodyPr/>
          <a:lstStyle/>
          <a:p>
            <a:endParaRPr lang="en-GB" dirty="0"/>
          </a:p>
        </p:txBody>
      </p:sp>
      <p:pic>
        <p:nvPicPr>
          <p:cNvPr id="6" name="Picture 5" descr="A sign in a garden&#10;&#10;Description automatically generated with low confidence">
            <a:extLst>
              <a:ext uri="{FF2B5EF4-FFF2-40B4-BE49-F238E27FC236}">
                <a16:creationId xmlns:a16="http://schemas.microsoft.com/office/drawing/2014/main" id="{1E72853E-B83C-4CEC-8480-CCF43C523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796" y="2101361"/>
            <a:ext cx="3873012" cy="4202723"/>
          </a:xfrm>
          <a:prstGeom prst="rect">
            <a:avLst/>
          </a:prstGeom>
        </p:spPr>
      </p:pic>
      <p:sp>
        <p:nvSpPr>
          <p:cNvPr id="7" name="TextBox 6">
            <a:extLst>
              <a:ext uri="{FF2B5EF4-FFF2-40B4-BE49-F238E27FC236}">
                <a16:creationId xmlns:a16="http://schemas.microsoft.com/office/drawing/2014/main" id="{C7BBC6DA-14B4-4201-9264-0E56EB38C3CB}"/>
              </a:ext>
            </a:extLst>
          </p:cNvPr>
          <p:cNvSpPr txBox="1"/>
          <p:nvPr/>
        </p:nvSpPr>
        <p:spPr>
          <a:xfrm>
            <a:off x="5811715" y="1459523"/>
            <a:ext cx="5800749" cy="5016758"/>
          </a:xfrm>
          <a:prstGeom prst="rect">
            <a:avLst/>
          </a:prstGeom>
          <a:noFill/>
        </p:spPr>
        <p:txBody>
          <a:bodyPr wrap="square" rtlCol="0">
            <a:spAutoFit/>
          </a:bodyPr>
          <a:lstStyle/>
          <a:p>
            <a:r>
              <a:rPr lang="en-GB" sz="3200" b="0" i="0" dirty="0">
                <a:solidFill>
                  <a:srgbClr val="3C3C3C"/>
                </a:solidFill>
                <a:effectLst/>
                <a:latin typeface="sofia-pro"/>
              </a:rPr>
              <a:t>“We aim to improve the education, wellbeing and life outcomes of those who are, or have been supported by children’s social care services, with a focus on children in need (including those in care), adoptive and special guardianship families and care experienced adults.”</a:t>
            </a:r>
          </a:p>
        </p:txBody>
      </p:sp>
    </p:spTree>
    <p:extLst>
      <p:ext uri="{BB962C8B-B14F-4D97-AF65-F5344CB8AC3E}">
        <p14:creationId xmlns:p14="http://schemas.microsoft.com/office/powerpoint/2010/main" val="128675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8A683-3085-47C8-A656-2B3CCFB7E8C3}"/>
              </a:ext>
            </a:extLst>
          </p:cNvPr>
          <p:cNvSpPr>
            <a:spLocks noGrp="1"/>
          </p:cNvSpPr>
          <p:nvPr>
            <p:ph type="title"/>
          </p:nvPr>
        </p:nvSpPr>
        <p:spPr>
          <a:xfrm>
            <a:off x="838201" y="596645"/>
            <a:ext cx="10515600" cy="1251206"/>
          </a:xfrm>
        </p:spPr>
        <p:txBody>
          <a:bodyPr vert="horz" lIns="91440" tIns="45720" rIns="91440" bIns="45720" rtlCol="0" anchor="b">
            <a:normAutofit/>
          </a:bodyPr>
          <a:lstStyle/>
          <a:p>
            <a:r>
              <a:rPr lang="en-US"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rPr>
              <a:t>Overview</a:t>
            </a:r>
          </a:p>
        </p:txBody>
      </p:sp>
      <p:sp>
        <p:nvSpPr>
          <p:cNvPr id="4" name="Text Placeholder 3">
            <a:extLst>
              <a:ext uri="{FF2B5EF4-FFF2-40B4-BE49-F238E27FC236}">
                <a16:creationId xmlns:a16="http://schemas.microsoft.com/office/drawing/2014/main" id="{7884DB3F-0681-4944-8016-9CF824C8B054}"/>
              </a:ext>
            </a:extLst>
          </p:cNvPr>
          <p:cNvSpPr>
            <a:spLocks noGrp="1"/>
          </p:cNvSpPr>
          <p:nvPr>
            <p:ph type="body" sz="half" idx="2"/>
          </p:nvPr>
        </p:nvSpPr>
        <p:spPr>
          <a:xfrm>
            <a:off x="263769" y="2171700"/>
            <a:ext cx="5671039" cy="3982705"/>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1800" b="1" dirty="0">
                <a:solidFill>
                  <a:schemeClr val="tx1"/>
                </a:solidFill>
              </a:rPr>
              <a:t>The challenges of transitions for children</a:t>
            </a:r>
          </a:p>
          <a:p>
            <a:pPr>
              <a:lnSpc>
                <a:spcPct val="100000"/>
              </a:lnSpc>
            </a:pPr>
            <a:endParaRPr lang="en-US" sz="1800" b="1" dirty="0">
              <a:solidFill>
                <a:schemeClr val="tx1"/>
              </a:solidFill>
            </a:endParaRPr>
          </a:p>
          <a:p>
            <a:pPr indent="-228600">
              <a:lnSpc>
                <a:spcPct val="100000"/>
              </a:lnSpc>
              <a:buFont typeface="Arial" panose="020B0604020202020204" pitchFamily="34" charset="0"/>
              <a:buChar char="•"/>
            </a:pPr>
            <a:r>
              <a:rPr lang="en-US" sz="1800" b="1" dirty="0">
                <a:solidFill>
                  <a:schemeClr val="tx1"/>
                </a:solidFill>
              </a:rPr>
              <a:t>Building relationships in transitions in care</a:t>
            </a:r>
          </a:p>
          <a:p>
            <a:pPr>
              <a:lnSpc>
                <a:spcPct val="100000"/>
              </a:lnSpc>
            </a:pPr>
            <a:endParaRPr lang="en-US" sz="1800" b="1" dirty="0">
              <a:solidFill>
                <a:schemeClr val="tx1"/>
              </a:solidFill>
            </a:endParaRPr>
          </a:p>
          <a:p>
            <a:pPr indent="-228600">
              <a:lnSpc>
                <a:spcPct val="100000"/>
              </a:lnSpc>
              <a:buFont typeface="Arial" panose="020B0604020202020204" pitchFamily="34" charset="0"/>
              <a:buChar char="•"/>
            </a:pPr>
            <a:r>
              <a:rPr lang="en-US" sz="1800" b="1" dirty="0">
                <a:solidFill>
                  <a:schemeClr val="tx1"/>
                </a:solidFill>
              </a:rPr>
              <a:t>Creating developmental transitions</a:t>
            </a:r>
          </a:p>
          <a:p>
            <a:pPr indent="-228600">
              <a:lnSpc>
                <a:spcPct val="100000"/>
              </a:lnSpc>
              <a:buFont typeface="Arial" panose="020B0604020202020204" pitchFamily="34" charset="0"/>
              <a:buChar char="•"/>
            </a:pPr>
            <a:endParaRPr lang="en-US" sz="1800" b="1" dirty="0">
              <a:solidFill>
                <a:schemeClr val="tx1"/>
              </a:solidFill>
            </a:endParaRPr>
          </a:p>
          <a:p>
            <a:pPr indent="-228600">
              <a:lnSpc>
                <a:spcPct val="100000"/>
              </a:lnSpc>
              <a:buFont typeface="Arial" panose="020B0604020202020204" pitchFamily="34" charset="0"/>
              <a:buChar char="•"/>
            </a:pPr>
            <a:r>
              <a:rPr lang="en-US" sz="1800" b="1" dirty="0">
                <a:solidFill>
                  <a:schemeClr val="tx1"/>
                </a:solidFill>
              </a:rPr>
              <a:t>Implications for practice</a:t>
            </a:r>
          </a:p>
          <a:p>
            <a:pPr indent="-228600">
              <a:lnSpc>
                <a:spcPct val="100000"/>
              </a:lnSpc>
              <a:buFont typeface="Arial" panose="020B0604020202020204" pitchFamily="34" charset="0"/>
              <a:buChar char="•"/>
            </a:pPr>
            <a:endParaRPr lang="en-US" sz="1000" b="1" dirty="0">
              <a:solidFill>
                <a:schemeClr val="tx1"/>
              </a:solidFill>
            </a:endParaRPr>
          </a:p>
        </p:txBody>
      </p:sp>
      <p:pic>
        <p:nvPicPr>
          <p:cNvPr id="6" name="Content Placeholder 5" descr="A group of children carrying shopping bags&#10;&#10;Description automatically generated with medium confidence">
            <a:extLst>
              <a:ext uri="{FF2B5EF4-FFF2-40B4-BE49-F238E27FC236}">
                <a16:creationId xmlns:a16="http://schemas.microsoft.com/office/drawing/2014/main" id="{12C0765F-FC9C-44E7-A91E-818C472413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3044023"/>
            <a:ext cx="5362221" cy="3217333"/>
          </a:xfrm>
          <a:prstGeom prst="rect">
            <a:avLst/>
          </a:prstGeom>
        </p:spPr>
      </p:pic>
    </p:spTree>
    <p:extLst>
      <p:ext uri="{BB962C8B-B14F-4D97-AF65-F5344CB8AC3E}">
        <p14:creationId xmlns:p14="http://schemas.microsoft.com/office/powerpoint/2010/main" val="238617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E516-351D-448C-82FE-CFBE595965DF}"/>
              </a:ext>
            </a:extLst>
          </p:cNvPr>
          <p:cNvSpPr>
            <a:spLocks noGrp="1"/>
          </p:cNvSpPr>
          <p:nvPr>
            <p:ph type="title"/>
          </p:nvPr>
        </p:nvSpPr>
        <p:spPr>
          <a:xfrm>
            <a:off x="839788" y="457200"/>
            <a:ext cx="4343400" cy="952500"/>
          </a:xfrm>
        </p:spPr>
        <p:txBody>
          <a:bodyPr/>
          <a:lstStyle/>
          <a:p>
            <a:r>
              <a:rPr lang="en-GB" sz="2800" dirty="0"/>
              <a:t>A Vygotskian view of the developing child</a:t>
            </a:r>
          </a:p>
        </p:txBody>
      </p:sp>
      <p:sp>
        <p:nvSpPr>
          <p:cNvPr id="4" name="Text Placeholder 3">
            <a:extLst>
              <a:ext uri="{FF2B5EF4-FFF2-40B4-BE49-F238E27FC236}">
                <a16:creationId xmlns:a16="http://schemas.microsoft.com/office/drawing/2014/main" id="{63964190-948C-42D4-A676-9B32B58A0A73}"/>
              </a:ext>
            </a:extLst>
          </p:cNvPr>
          <p:cNvSpPr>
            <a:spLocks noGrp="1"/>
          </p:cNvSpPr>
          <p:nvPr>
            <p:ph type="body" sz="half" idx="2"/>
          </p:nvPr>
        </p:nvSpPr>
        <p:spPr>
          <a:xfrm>
            <a:off x="839788" y="1951892"/>
            <a:ext cx="4343400" cy="3917095"/>
          </a:xfrm>
        </p:spPr>
        <p:txBody>
          <a:bodyPr/>
          <a:lstStyle/>
          <a:p>
            <a:endParaRPr lang="en-GB" dirty="0"/>
          </a:p>
        </p:txBody>
      </p:sp>
      <p:pic>
        <p:nvPicPr>
          <p:cNvPr id="10" name="Content Placeholder 9" descr="A young child painting&#10;&#10;Description automatically generated with low confidence">
            <a:extLst>
              <a:ext uri="{FF2B5EF4-FFF2-40B4-BE49-F238E27FC236}">
                <a16:creationId xmlns:a16="http://schemas.microsoft.com/office/drawing/2014/main" id="{E105A0DA-659A-406B-A963-5CC3396719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675" y="2718689"/>
            <a:ext cx="3048000" cy="2023872"/>
          </a:xfrm>
        </p:spPr>
      </p:pic>
      <p:sp>
        <p:nvSpPr>
          <p:cNvPr id="11" name="TextBox 10">
            <a:extLst>
              <a:ext uri="{FF2B5EF4-FFF2-40B4-BE49-F238E27FC236}">
                <a16:creationId xmlns:a16="http://schemas.microsoft.com/office/drawing/2014/main" id="{365C43B2-4A8E-4A37-B39E-A05ABDEAC6D7}"/>
              </a:ext>
            </a:extLst>
          </p:cNvPr>
          <p:cNvSpPr txBox="1"/>
          <p:nvPr/>
        </p:nvSpPr>
        <p:spPr>
          <a:xfrm>
            <a:off x="5524499" y="457200"/>
            <a:ext cx="5404339" cy="5909310"/>
          </a:xfrm>
          <a:prstGeom prst="rect">
            <a:avLst/>
          </a:prstGeom>
          <a:solidFill>
            <a:schemeClr val="bg2"/>
          </a:solidFill>
        </p:spPr>
        <p:txBody>
          <a:bodyPr wrap="square" rtlCol="0">
            <a:spAutoFit/>
          </a:bodyPr>
          <a:lstStyle/>
          <a:p>
            <a:r>
              <a:rPr lang="en-GB" dirty="0"/>
              <a:t>Learning precedes development</a:t>
            </a:r>
          </a:p>
          <a:p>
            <a:endParaRPr lang="en-GB" dirty="0"/>
          </a:p>
          <a:p>
            <a:r>
              <a:rPr lang="en-GB" dirty="0"/>
              <a:t>The learning child propels herself forward drawing on the resources that are available to her</a:t>
            </a:r>
          </a:p>
          <a:p>
            <a:endParaRPr lang="en-GB" dirty="0"/>
          </a:p>
          <a:p>
            <a:r>
              <a:rPr lang="en-GB" dirty="0"/>
              <a:t>She is in control of her learning</a:t>
            </a:r>
          </a:p>
          <a:p>
            <a:endParaRPr lang="en-GB" dirty="0"/>
          </a:p>
          <a:p>
            <a:r>
              <a:rPr lang="en-GB" b="1" dirty="0"/>
              <a:t>She acts in and on her environment</a:t>
            </a:r>
          </a:p>
          <a:p>
            <a:endParaRPr lang="en-GB" dirty="0"/>
          </a:p>
          <a:p>
            <a:r>
              <a:rPr lang="en-GB" dirty="0"/>
              <a:t>The adult’s role is to provide resources and encourage the </a:t>
            </a:r>
            <a:r>
              <a:rPr lang="en-GB" b="1" dirty="0"/>
              <a:t>unfolding of the child’s agency</a:t>
            </a:r>
          </a:p>
          <a:p>
            <a:endParaRPr lang="en-GB" dirty="0"/>
          </a:p>
          <a:p>
            <a:r>
              <a:rPr lang="en-GB" dirty="0"/>
              <a:t>As the child moves between settings and meets new demands she can experience crises</a:t>
            </a:r>
          </a:p>
          <a:p>
            <a:endParaRPr lang="en-GB" dirty="0"/>
          </a:p>
          <a:p>
            <a:r>
              <a:rPr lang="en-GB" b="1" dirty="0"/>
              <a:t>These transitions and crises are springboards for development</a:t>
            </a:r>
          </a:p>
          <a:p>
            <a:endParaRPr lang="en-GB" dirty="0"/>
          </a:p>
          <a:p>
            <a:r>
              <a:rPr lang="en-GB" dirty="0"/>
              <a:t>Key question today – how can we ensure that transitions are developmental and not detrimental?</a:t>
            </a:r>
          </a:p>
        </p:txBody>
      </p:sp>
    </p:spTree>
    <p:extLst>
      <p:ext uri="{BB962C8B-B14F-4D97-AF65-F5344CB8AC3E}">
        <p14:creationId xmlns:p14="http://schemas.microsoft.com/office/powerpoint/2010/main" val="235611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63" y="273050"/>
            <a:ext cx="4488352" cy="1571774"/>
          </a:xfrm>
        </p:spPr>
        <p:txBody>
          <a:bodyPr>
            <a:noAutofit/>
          </a:bodyPr>
          <a:lstStyle/>
          <a:p>
            <a:r>
              <a:rPr lang="en-GB" sz="2800" dirty="0">
                <a:solidFill>
                  <a:schemeClr val="tx2">
                    <a:lumMod val="50000"/>
                    <a:lumOff val="50000"/>
                  </a:schemeClr>
                </a:solidFill>
              </a:rPr>
              <a:t>Motive orientation, new demands in practices and development</a:t>
            </a:r>
            <a:endParaRPr lang="en-US" sz="2800" dirty="0">
              <a:solidFill>
                <a:schemeClr val="tx2">
                  <a:lumMod val="50000"/>
                  <a:lumOff val="50000"/>
                </a:schemeClr>
              </a:solidFill>
            </a:endParaRPr>
          </a:p>
        </p:txBody>
      </p:sp>
      <p:sp>
        <p:nvSpPr>
          <p:cNvPr id="3" name="Content Placeholder 2"/>
          <p:cNvSpPr>
            <a:spLocks noGrp="1"/>
          </p:cNvSpPr>
          <p:nvPr>
            <p:ph idx="1"/>
          </p:nvPr>
        </p:nvSpPr>
        <p:spPr>
          <a:xfrm>
            <a:off x="5638800" y="1084385"/>
            <a:ext cx="4572000" cy="5059363"/>
          </a:xfrm>
          <a:solidFill>
            <a:schemeClr val="accent1">
              <a:lumMod val="20000"/>
              <a:lumOff val="80000"/>
            </a:schemeClr>
          </a:solidFill>
        </p:spPr>
        <p:txBody>
          <a:bodyPr>
            <a:normAutofit/>
          </a:bodyPr>
          <a:lstStyle/>
          <a:p>
            <a:pPr>
              <a:buNone/>
            </a:pPr>
            <a:endParaRPr lang="en-GB" dirty="0"/>
          </a:p>
          <a:p>
            <a:pPr>
              <a:buNone/>
            </a:pPr>
            <a:r>
              <a:rPr lang="en-GB" dirty="0"/>
              <a:t>    ‘Children [may] acquire new motives as they anticipate or enter a new practice These new motives may be contradictory to earlier leading motives and the child’s motive orientation and competences have to be restructured.’ </a:t>
            </a:r>
          </a:p>
          <a:p>
            <a:pPr>
              <a:buNone/>
            </a:pPr>
            <a:r>
              <a:rPr lang="en-GB" sz="2000" dirty="0"/>
              <a:t>          </a:t>
            </a:r>
            <a:r>
              <a:rPr lang="en-GB" sz="1700" dirty="0"/>
              <a:t>  (Hedegaard &amp; Edwards, 2014: 186)</a:t>
            </a:r>
          </a:p>
        </p:txBody>
      </p:sp>
      <p:sp>
        <p:nvSpPr>
          <p:cNvPr id="4" name="Text Placeholder 3"/>
          <p:cNvSpPr>
            <a:spLocks noGrp="1"/>
          </p:cNvSpPr>
          <p:nvPr>
            <p:ph type="body" sz="half" idx="2"/>
          </p:nvPr>
        </p:nvSpPr>
        <p:spPr/>
        <p:txBody>
          <a:bodyPr/>
          <a:lstStyle/>
          <a:p>
            <a:endParaRPr lang="en-US" dirty="0"/>
          </a:p>
        </p:txBody>
      </p:sp>
      <p:pic>
        <p:nvPicPr>
          <p:cNvPr id="7" name="Picture 6" descr="lcsi.gif"/>
          <p:cNvPicPr>
            <a:picLocks noChangeAspect="1"/>
          </p:cNvPicPr>
          <p:nvPr/>
        </p:nvPicPr>
        <p:blipFill>
          <a:blip r:embed="rId2" cstate="print"/>
          <a:stretch>
            <a:fillRect/>
          </a:stretch>
        </p:blipFill>
        <p:spPr>
          <a:xfrm>
            <a:off x="1573823" y="2362200"/>
            <a:ext cx="2693377" cy="37639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61EB98-E0C4-4B95-984A-E7D9DFAD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5DF6F0A-76C6-4134-B9E6-D23C75556634}"/>
              </a:ext>
            </a:extLst>
          </p:cNvPr>
          <p:cNvSpPr>
            <a:spLocks noGrp="1"/>
          </p:cNvSpPr>
          <p:nvPr>
            <p:ph type="title"/>
          </p:nvPr>
        </p:nvSpPr>
        <p:spPr>
          <a:xfrm>
            <a:off x="838200" y="365126"/>
            <a:ext cx="10515601" cy="984738"/>
          </a:xfrm>
        </p:spPr>
        <p:txBody>
          <a:bodyPr>
            <a:normAutofit/>
          </a:bodyPr>
          <a:lstStyle/>
          <a:p>
            <a:r>
              <a:rPr lang="en-GB" sz="4000" dirty="0"/>
              <a:t>Why transitions are so difficult</a:t>
            </a:r>
          </a:p>
        </p:txBody>
      </p:sp>
      <p:sp>
        <p:nvSpPr>
          <p:cNvPr id="18" name="Content Placeholder 5">
            <a:extLst>
              <a:ext uri="{FF2B5EF4-FFF2-40B4-BE49-F238E27FC236}">
                <a16:creationId xmlns:a16="http://schemas.microsoft.com/office/drawing/2014/main" id="{E38456B0-4DE1-49A9-B456-07172452A200}"/>
              </a:ext>
            </a:extLst>
          </p:cNvPr>
          <p:cNvSpPr>
            <a:spLocks noGrp="1"/>
          </p:cNvSpPr>
          <p:nvPr>
            <p:ph idx="1"/>
          </p:nvPr>
        </p:nvSpPr>
        <p:spPr>
          <a:xfrm>
            <a:off x="562709" y="1582615"/>
            <a:ext cx="9733084" cy="4589585"/>
          </a:xfrm>
        </p:spPr>
        <p:txBody>
          <a:bodyPr>
            <a:noAutofit/>
          </a:bodyPr>
          <a:lstStyle/>
          <a:p>
            <a:pPr>
              <a:lnSpc>
                <a:spcPct val="100000"/>
              </a:lnSpc>
            </a:pPr>
            <a:r>
              <a:rPr lang="en-GB" b="1" dirty="0"/>
              <a:t>Motive orientation </a:t>
            </a:r>
            <a:r>
              <a:rPr lang="en-GB" dirty="0"/>
              <a:t>– we orient towards what we see as important</a:t>
            </a:r>
          </a:p>
          <a:p>
            <a:pPr>
              <a:lnSpc>
                <a:spcPct val="100000"/>
              </a:lnSpc>
            </a:pPr>
            <a:endParaRPr lang="en-GB" dirty="0"/>
          </a:p>
          <a:p>
            <a:pPr>
              <a:lnSpc>
                <a:spcPct val="100000"/>
              </a:lnSpc>
            </a:pPr>
            <a:r>
              <a:rPr lang="en-GB" dirty="0"/>
              <a:t>When we move from one setting or practice to another we need to </a:t>
            </a:r>
            <a:r>
              <a:rPr lang="en-GB" b="1" dirty="0"/>
              <a:t>orient towards what is important in the new setting</a:t>
            </a:r>
            <a:r>
              <a:rPr lang="en-GB" dirty="0"/>
              <a:t>. This is one of the ways we learn and develop</a:t>
            </a:r>
          </a:p>
          <a:p>
            <a:pPr>
              <a:lnSpc>
                <a:spcPct val="100000"/>
              </a:lnSpc>
            </a:pPr>
            <a:endParaRPr lang="en-GB" dirty="0"/>
          </a:p>
          <a:p>
            <a:pPr>
              <a:lnSpc>
                <a:spcPct val="100000"/>
              </a:lnSpc>
            </a:pPr>
            <a:r>
              <a:rPr lang="en-GB" dirty="0"/>
              <a:t>Two people can look at the same thing – like an evening meal– and </a:t>
            </a:r>
            <a:r>
              <a:rPr lang="en-GB" b="1" dirty="0"/>
              <a:t>orient to different aspects of it </a:t>
            </a:r>
            <a:r>
              <a:rPr lang="en-GB" dirty="0"/>
              <a:t>– Food makes me feel nervous…. Sitting and talking about the day is important</a:t>
            </a:r>
          </a:p>
          <a:p>
            <a:pPr marL="0" indent="0">
              <a:lnSpc>
                <a:spcPct val="100000"/>
              </a:lnSpc>
              <a:buNone/>
            </a:pPr>
            <a:endParaRPr lang="en-GB" dirty="0"/>
          </a:p>
          <a:p>
            <a:pPr>
              <a:lnSpc>
                <a:spcPct val="100000"/>
              </a:lnSpc>
            </a:pPr>
            <a:r>
              <a:rPr lang="en-GB" dirty="0"/>
              <a:t>Children and young people  may need </a:t>
            </a:r>
            <a:r>
              <a:rPr lang="en-GB" b="1" dirty="0"/>
              <a:t>help in re-orienting </a:t>
            </a:r>
            <a:r>
              <a:rPr lang="en-GB" dirty="0"/>
              <a:t>to what matters in the new setting and the setting may also need to adjust</a:t>
            </a:r>
          </a:p>
        </p:txBody>
      </p:sp>
    </p:spTree>
    <p:extLst>
      <p:ext uri="{BB962C8B-B14F-4D97-AF65-F5344CB8AC3E}">
        <p14:creationId xmlns:p14="http://schemas.microsoft.com/office/powerpoint/2010/main" val="145576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DE03-1D6E-4847-BB0A-46900DF77229}"/>
              </a:ext>
            </a:extLst>
          </p:cNvPr>
          <p:cNvSpPr>
            <a:spLocks noGrp="1"/>
          </p:cNvSpPr>
          <p:nvPr>
            <p:ph type="title"/>
          </p:nvPr>
        </p:nvSpPr>
        <p:spPr>
          <a:xfrm>
            <a:off x="838200" y="365125"/>
            <a:ext cx="10515600" cy="936137"/>
          </a:xfrm>
        </p:spPr>
        <p:txBody>
          <a:bodyPr>
            <a:normAutofit/>
          </a:bodyPr>
          <a:lstStyle/>
          <a:p>
            <a:r>
              <a:rPr lang="en-GB" sz="3600" dirty="0"/>
              <a:t>Transitions in childhood and adolescence</a:t>
            </a:r>
          </a:p>
        </p:txBody>
      </p:sp>
      <p:sp>
        <p:nvSpPr>
          <p:cNvPr id="3" name="Content Placeholder 2">
            <a:extLst>
              <a:ext uri="{FF2B5EF4-FFF2-40B4-BE49-F238E27FC236}">
                <a16:creationId xmlns:a16="http://schemas.microsoft.com/office/drawing/2014/main" id="{D2C7B8B0-D84A-409D-8614-4F95F7163D1D}"/>
              </a:ext>
            </a:extLst>
          </p:cNvPr>
          <p:cNvSpPr>
            <a:spLocks noGrp="1"/>
          </p:cNvSpPr>
          <p:nvPr>
            <p:ph idx="1"/>
          </p:nvPr>
        </p:nvSpPr>
        <p:spPr>
          <a:xfrm>
            <a:off x="747346" y="1626577"/>
            <a:ext cx="11230708" cy="5011615"/>
          </a:xfrm>
        </p:spPr>
        <p:txBody>
          <a:bodyPr>
            <a:normAutofit fontScale="92500" lnSpcReduction="10000"/>
          </a:bodyPr>
          <a:lstStyle/>
          <a:p>
            <a:r>
              <a:rPr lang="en-GB" dirty="0"/>
              <a:t>From home to pre-school; pre-school to school; elementary to high school; high school to college or work</a:t>
            </a:r>
          </a:p>
          <a:p>
            <a:endParaRPr lang="en-GB" dirty="0"/>
          </a:p>
          <a:p>
            <a:r>
              <a:rPr lang="en-GB" dirty="0"/>
              <a:t>In adolescence - sexual development; creating an identity and shaping their future selves – a turbulent time</a:t>
            </a:r>
          </a:p>
          <a:p>
            <a:endParaRPr lang="en-GB" dirty="0"/>
          </a:p>
          <a:p>
            <a:r>
              <a:rPr lang="en-GB" dirty="0"/>
              <a:t>Ideally, we change as we move between environments and the environment changes as we act in and on the environment. Beach (1999) called this process </a:t>
            </a:r>
            <a:r>
              <a:rPr lang="en-GB" b="1" dirty="0"/>
              <a:t>“developmental coupling”</a:t>
            </a:r>
          </a:p>
          <a:p>
            <a:endParaRPr lang="en-GB" dirty="0"/>
          </a:p>
          <a:p>
            <a:r>
              <a:rPr lang="en-GB" dirty="0"/>
              <a:t>Most transitions are </a:t>
            </a:r>
            <a:r>
              <a:rPr lang="en-GB" b="1" dirty="0"/>
              <a:t>“consequential” </a:t>
            </a:r>
            <a:r>
              <a:rPr lang="en-GB" dirty="0"/>
              <a:t>(Beach, 1999), involving some development</a:t>
            </a:r>
          </a:p>
          <a:p>
            <a:endParaRPr lang="en-GB" dirty="0"/>
          </a:p>
          <a:p>
            <a:r>
              <a:rPr lang="en-GB" dirty="0"/>
              <a:t>When a child enters a new placement, the extent to which it responds to the child, i.e. developmental coupling happens, is crucial</a:t>
            </a:r>
          </a:p>
        </p:txBody>
      </p:sp>
    </p:spTree>
    <p:extLst>
      <p:ext uri="{BB962C8B-B14F-4D97-AF65-F5344CB8AC3E}">
        <p14:creationId xmlns:p14="http://schemas.microsoft.com/office/powerpoint/2010/main" val="258944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1C2B-B51B-4FDB-83A0-1C87B09C56B9}"/>
              </a:ext>
            </a:extLst>
          </p:cNvPr>
          <p:cNvSpPr>
            <a:spLocks noGrp="1"/>
          </p:cNvSpPr>
          <p:nvPr>
            <p:ph type="title"/>
          </p:nvPr>
        </p:nvSpPr>
        <p:spPr/>
        <p:txBody>
          <a:bodyPr>
            <a:normAutofit fontScale="90000"/>
          </a:bodyPr>
          <a:lstStyle/>
          <a:p>
            <a:r>
              <a:rPr lang="en-GB" dirty="0"/>
              <a:t>Consequential transitions  (Beach 1999)</a:t>
            </a:r>
          </a:p>
        </p:txBody>
      </p:sp>
      <p:sp>
        <p:nvSpPr>
          <p:cNvPr id="3" name="Content Placeholder 2">
            <a:extLst>
              <a:ext uri="{FF2B5EF4-FFF2-40B4-BE49-F238E27FC236}">
                <a16:creationId xmlns:a16="http://schemas.microsoft.com/office/drawing/2014/main" id="{FF09AFC5-F170-40EF-B93D-7F4433E34A1F}"/>
              </a:ext>
            </a:extLst>
          </p:cNvPr>
          <p:cNvSpPr>
            <a:spLocks noGrp="1"/>
          </p:cNvSpPr>
          <p:nvPr>
            <p:ph idx="1"/>
          </p:nvPr>
        </p:nvSpPr>
        <p:spPr/>
        <p:txBody>
          <a:bodyPr>
            <a:normAutofit fontScale="92500" lnSpcReduction="20000"/>
          </a:bodyPr>
          <a:lstStyle/>
          <a:p>
            <a:r>
              <a:rPr lang="en-GB" dirty="0"/>
              <a:t>Consequential transitions involve a change in the relationship between a person and the activities in which they engage – there are consequences for the person (and the activity)</a:t>
            </a:r>
          </a:p>
          <a:p>
            <a:endParaRPr lang="en-GB" dirty="0"/>
          </a:p>
          <a:p>
            <a:r>
              <a:rPr lang="en-GB" dirty="0"/>
              <a:t>Four types of consequential transition: lateral; collateral; encompassing; mediational</a:t>
            </a:r>
          </a:p>
          <a:p>
            <a:endParaRPr lang="en-GB" dirty="0"/>
          </a:p>
          <a:p>
            <a:r>
              <a:rPr lang="en-GB" dirty="0"/>
              <a:t>Moving into a new care setting sounds as if it might be a straightforward lateral transition; but it is probably closer to a mediational transition.</a:t>
            </a:r>
          </a:p>
          <a:p>
            <a:endParaRPr lang="en-GB" dirty="0"/>
          </a:p>
          <a:p>
            <a:r>
              <a:rPr lang="en-GB" dirty="0"/>
              <a:t>A mediational transition – where help is given to ease a transition.</a:t>
            </a:r>
          </a:p>
          <a:p>
            <a:endParaRPr lang="en-GB" dirty="0"/>
          </a:p>
          <a:p>
            <a:r>
              <a:rPr lang="en-GB" dirty="0"/>
              <a:t>Mediation can assist with developmental coupling – mutual accommodation</a:t>
            </a:r>
          </a:p>
        </p:txBody>
      </p:sp>
    </p:spTree>
    <p:extLst>
      <p:ext uri="{BB962C8B-B14F-4D97-AF65-F5344CB8AC3E}">
        <p14:creationId xmlns:p14="http://schemas.microsoft.com/office/powerpoint/2010/main" val="236618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939E-A7F0-4AF3-BFDB-B5B913C26746}"/>
              </a:ext>
            </a:extLst>
          </p:cNvPr>
          <p:cNvSpPr>
            <a:spLocks noGrp="1"/>
          </p:cNvSpPr>
          <p:nvPr>
            <p:ph type="title"/>
          </p:nvPr>
        </p:nvSpPr>
        <p:spPr/>
        <p:txBody>
          <a:bodyPr>
            <a:normAutofit/>
          </a:bodyPr>
          <a:lstStyle/>
          <a:p>
            <a:r>
              <a:rPr lang="en-GB" sz="3600" dirty="0"/>
              <a:t>Being in care and educational outcomes (International systematic review 2015)</a:t>
            </a:r>
          </a:p>
        </p:txBody>
      </p:sp>
      <p:sp>
        <p:nvSpPr>
          <p:cNvPr id="3" name="Content Placeholder 2">
            <a:extLst>
              <a:ext uri="{FF2B5EF4-FFF2-40B4-BE49-F238E27FC236}">
                <a16:creationId xmlns:a16="http://schemas.microsoft.com/office/drawing/2014/main" id="{108FDB13-3310-40D5-8B74-4828E105FCBC}"/>
              </a:ext>
            </a:extLst>
          </p:cNvPr>
          <p:cNvSpPr>
            <a:spLocks noGrp="1"/>
          </p:cNvSpPr>
          <p:nvPr>
            <p:ph idx="1"/>
          </p:nvPr>
        </p:nvSpPr>
        <p:spPr>
          <a:xfrm>
            <a:off x="838200" y="1690689"/>
            <a:ext cx="10515600" cy="4486274"/>
          </a:xfrm>
        </p:spPr>
        <p:txBody>
          <a:bodyPr>
            <a:normAutofit lnSpcReduction="10000"/>
          </a:bodyPr>
          <a:lstStyle/>
          <a:p>
            <a:r>
              <a:rPr lang="en-GB" dirty="0"/>
              <a:t>Children in care more likely than the general population to be unemployed, have mental health problems, lag behind on educational outcomes etc. </a:t>
            </a:r>
          </a:p>
          <a:p>
            <a:endParaRPr lang="en-GB" dirty="0"/>
          </a:p>
          <a:p>
            <a:r>
              <a:rPr lang="en-GB" dirty="0"/>
              <a:t>But being in care is not necessarily detrimental</a:t>
            </a:r>
          </a:p>
          <a:p>
            <a:r>
              <a:rPr lang="en-GB" dirty="0"/>
              <a:t>Emphasised: </a:t>
            </a:r>
            <a:r>
              <a:rPr lang="en-GB" b="1" dirty="0"/>
              <a:t>caregiver sensitivity and </a:t>
            </a:r>
            <a:r>
              <a:rPr lang="en-GB" b="1" dirty="0" err="1"/>
              <a:t>attunement</a:t>
            </a:r>
            <a:r>
              <a:rPr lang="en-GB" b="1" dirty="0"/>
              <a:t>; and developing relationships with caregivers and friends</a:t>
            </a:r>
          </a:p>
          <a:p>
            <a:r>
              <a:rPr lang="en-GB" b="1" dirty="0"/>
              <a:t>Developing relationships helps caregivers to understand the causes of a child’s behaviour</a:t>
            </a:r>
          </a:p>
          <a:p>
            <a:pPr marL="0" indent="0">
              <a:buNone/>
            </a:pPr>
            <a:r>
              <a:rPr lang="en-GB" dirty="0"/>
              <a:t>Relationships can mediate the transitions. We need to place children’s relationships at the heart of all we do – listen to and empower the child or young person</a:t>
            </a:r>
          </a:p>
          <a:p>
            <a:pPr marL="0" indent="0">
              <a:buNone/>
            </a:pPr>
            <a:r>
              <a:rPr lang="en-GB" dirty="0"/>
              <a:t>			                                                      (</a:t>
            </a:r>
            <a:r>
              <a:rPr lang="en-GB" dirty="0" err="1"/>
              <a:t>O’Higgens</a:t>
            </a:r>
            <a:r>
              <a:rPr lang="en-GB" dirty="0"/>
              <a:t>, Sebba &amp; Luke, 2015)</a:t>
            </a:r>
          </a:p>
        </p:txBody>
      </p:sp>
    </p:spTree>
    <p:extLst>
      <p:ext uri="{BB962C8B-B14F-4D97-AF65-F5344CB8AC3E}">
        <p14:creationId xmlns:p14="http://schemas.microsoft.com/office/powerpoint/2010/main" val="3488023839"/>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298B81CA4AE4EB045B64D86C538E7" ma:contentTypeVersion="12" ma:contentTypeDescription="Create a new document." ma:contentTypeScope="" ma:versionID="b4ea9b2e2fb98e97fa4ef08ecaf54afb">
  <xsd:schema xmlns:xsd="http://www.w3.org/2001/XMLSchema" xmlns:xs="http://www.w3.org/2001/XMLSchema" xmlns:p="http://schemas.microsoft.com/office/2006/metadata/properties" xmlns:ns2="2d67b589-28a4-4a31-9efd-f3538dc8549d" xmlns:ns3="4ae3ecea-b263-450e-a375-dc71b8735837" targetNamespace="http://schemas.microsoft.com/office/2006/metadata/properties" ma:root="true" ma:fieldsID="d54d8004a675196648e29dcac1b8857b" ns2:_="" ns3:_="">
    <xsd:import namespace="2d67b589-28a4-4a31-9efd-f3538dc8549d"/>
    <xsd:import namespace="4ae3ecea-b263-450e-a375-dc71b87358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7b589-28a4-4a31-9efd-f3538dc854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e3ecea-b263-450e-a375-dc71b873583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6F5538-6EF4-44BB-98BF-78F4BD2FD8CA}"/>
</file>

<file path=customXml/itemProps2.xml><?xml version="1.0" encoding="utf-8"?>
<ds:datastoreItem xmlns:ds="http://schemas.openxmlformats.org/officeDocument/2006/customXml" ds:itemID="{A5AFC89A-39E4-43CC-822C-456DCFB1146D}"/>
</file>

<file path=customXml/itemProps3.xml><?xml version="1.0" encoding="utf-8"?>
<ds:datastoreItem xmlns:ds="http://schemas.openxmlformats.org/officeDocument/2006/customXml" ds:itemID="{158AA793-D2ED-438F-8287-E91A96D90AC3}"/>
</file>

<file path=docProps/app.xml><?xml version="1.0" encoding="utf-8"?>
<Properties xmlns="http://schemas.openxmlformats.org/officeDocument/2006/extended-properties" xmlns:vt="http://schemas.openxmlformats.org/officeDocument/2006/docPropsVTypes">
  <TotalTime>396</TotalTime>
  <Words>1330</Words>
  <Application>Microsoft Office PowerPoint</Application>
  <PresentationFormat>Widescreen</PresentationFormat>
  <Paragraphs>174</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Avenir Next LT Pro</vt:lpstr>
      <vt:lpstr>Calibri</vt:lpstr>
      <vt:lpstr>sofia-pro</vt:lpstr>
      <vt:lpstr>FadeVTI</vt:lpstr>
      <vt:lpstr>Working together to support transitions of children and young people in and from care </vt:lpstr>
      <vt:lpstr>The Rees Centre </vt:lpstr>
      <vt:lpstr>Overview</vt:lpstr>
      <vt:lpstr>A Vygotskian view of the developing child</vt:lpstr>
      <vt:lpstr>Motive orientation, new demands in practices and development</vt:lpstr>
      <vt:lpstr>Why transitions are so difficult</vt:lpstr>
      <vt:lpstr>Transitions in childhood and adolescence</vt:lpstr>
      <vt:lpstr>Consequential transitions  (Beach 1999)</vt:lpstr>
      <vt:lpstr>Being in care and educational outcomes (International systematic review 2015)</vt:lpstr>
      <vt:lpstr>“It is not just about friendliness”</vt:lpstr>
      <vt:lpstr>Charles Taylor (1977)   We are agentic to the extent that we not only set our goals, but also to the extent that we can evaluate whether we have reached them.   </vt:lpstr>
      <vt:lpstr>Three concepts for building a relational bond of trust</vt:lpstr>
      <vt:lpstr>PowerPoint Presentation</vt:lpstr>
      <vt:lpstr>PowerPoint Presentation</vt:lpstr>
      <vt:lpstr>PowerPoint Presentation</vt:lpstr>
      <vt:lpstr>Three Gardening Tools- growing a relational bond of trust</vt:lpstr>
      <vt:lpstr>Why is relational agency important?</vt:lpstr>
      <vt:lpstr>Reflection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support transitions of children and young people in and from care </dc:title>
  <dc:creator>Anne Edwards</dc:creator>
  <cp:lastModifiedBy>Anne Edwards</cp:lastModifiedBy>
  <cp:revision>41</cp:revision>
  <cp:lastPrinted>2021-11-18T08:53:18Z</cp:lastPrinted>
  <dcterms:created xsi:type="dcterms:W3CDTF">2021-09-28T10:58:30Z</dcterms:created>
  <dcterms:modified xsi:type="dcterms:W3CDTF">2021-11-18T09:25:32Z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0x010100918298B81CA4AE4EB045B64D86C538E7</vt:lpwstr>
  </property>
</Properties>
</file>